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77" r:id="rId5"/>
    <p:sldId id="306" r:id="rId6"/>
    <p:sldId id="309" r:id="rId7"/>
    <p:sldId id="349" r:id="rId8"/>
    <p:sldId id="322" r:id="rId9"/>
    <p:sldId id="312" r:id="rId10"/>
    <p:sldId id="318" r:id="rId11"/>
    <p:sldId id="311" r:id="rId12"/>
    <p:sldId id="330" r:id="rId13"/>
    <p:sldId id="331" r:id="rId14"/>
    <p:sldId id="342" r:id="rId15"/>
    <p:sldId id="340" r:id="rId16"/>
    <p:sldId id="316" r:id="rId17"/>
    <p:sldId id="315" r:id="rId18"/>
    <p:sldId id="350" r:id="rId19"/>
    <p:sldId id="351" r:id="rId20"/>
    <p:sldId id="353" r:id="rId21"/>
    <p:sldId id="357" r:id="rId22"/>
    <p:sldId id="323" r:id="rId23"/>
    <p:sldId id="358" r:id="rId24"/>
    <p:sldId id="333" r:id="rId25"/>
    <p:sldId id="329" r:id="rId26"/>
    <p:sldId id="361" r:id="rId27"/>
    <p:sldId id="327" r:id="rId28"/>
    <p:sldId id="365" r:id="rId29"/>
    <p:sldId id="319" r:id="rId30"/>
    <p:sldId id="343" r:id="rId31"/>
    <p:sldId id="363" r:id="rId32"/>
    <p:sldId id="356" r:id="rId33"/>
    <p:sldId id="334" r:id="rId34"/>
    <p:sldId id="362" r:id="rId35"/>
    <p:sldId id="352" r:id="rId36"/>
    <p:sldId id="355" r:id="rId37"/>
    <p:sldId id="320" r:id="rId38"/>
    <p:sldId id="324" r:id="rId39"/>
    <p:sldId id="326" r:id="rId40"/>
    <p:sldId id="344" r:id="rId41"/>
    <p:sldId id="289" r:id="rId42"/>
    <p:sldId id="292" r:id="rId43"/>
    <p:sldId id="359" r:id="rId44"/>
  </p:sldIdLst>
  <p:sldSz cx="12192000" cy="6858000"/>
  <p:notesSz cx="6858000" cy="9144000"/>
  <p:custShowLst>
    <p:custShow name="Short presentation" id="0">
      <p:sldLst>
        <p:sld r:id="rId5"/>
        <p:sld r:id="rId7"/>
        <p:sld r:id="rId12"/>
        <p:sld r:id="rId14"/>
        <p:sld r:id="rId16"/>
        <p:sld r:id="rId20"/>
        <p:sld r:id="rId21"/>
        <p:sld r:id="rId28"/>
        <p:sld r:id="rId31"/>
        <p:sld r:id="rId33"/>
        <p:sld r:id="rId34"/>
        <p:sld r:id="rId42"/>
      </p:sldLst>
    </p:custShow>
  </p:custShowLst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 autoAdjust="0"/>
    <p:restoredTop sz="90261" autoAdjust="0"/>
  </p:normalViewPr>
  <p:slideViewPr>
    <p:cSldViewPr snapToGrid="0">
      <p:cViewPr>
        <p:scale>
          <a:sx n="119" d="100"/>
          <a:sy n="119" d="100"/>
        </p:scale>
        <p:origin x="144" y="-176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4F9664-0995-46AF-9244-23B82D5C6C7B}" type="datetime1">
              <a:rPr lang="en-GB" smtClean="0"/>
              <a:t>14/11/2022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441243-E346-4AF8-A8BE-A00B651C507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FEB9C-BBEB-4963-B3D4-C2A0BBEEE4A5}" type="datetime1">
              <a:rPr lang="en-GB" smtClean="0"/>
              <a:pPr/>
              <a:t>14/11/2022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59A8F8-ADC6-401C-83FE-1703170D9E28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155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5032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2129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415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2144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7089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61656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8218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Ice-sheet simulator is available in Julia but can be a bit tricky to work with. If you’re interested in working on that let me know.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” Find a problem where the decision about computation allocation is done by human and make it “data-driven”. Computational decisions are everywhere</a:t>
            </a:r>
            <a:br>
              <a:rPr lang="en-GB" sz="1200" dirty="0"/>
            </a:br>
            <a:endParaRPr lang="en-GB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1842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7078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140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45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324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40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564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sea we are working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7514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Need to add somewhere. Combination of sensitivity analysis and experimental design. </a:t>
            </a:r>
          </a:p>
          <a:p>
            <a:r>
              <a:rPr lang="en-GB" sz="1200" dirty="0"/>
              <a:t>Combine lecture 4 and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09492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8024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05494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24636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2133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tighter the lengthscale the tighter the uncertainty bar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5537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814306"/>
            <a:ext cx="11430000" cy="914400"/>
          </a:xfrm>
        </p:spPr>
        <p:txBody>
          <a:bodyPr rtlCol="0" anchor="b" anchorCtr="0">
            <a:normAutofit/>
          </a:bodyPr>
          <a:lstStyle>
            <a:lvl1pPr algn="ctr">
              <a:defRPr sz="44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B0A5D79-F0F4-45CE-B062-C2E357A06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864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5D607A-0932-4D45-85E9-8409F3427E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728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8161B2D-4407-42D9-AB65-087A0993D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92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235D5-C9A4-4BE8-BA73-CB43044C0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335D8-9532-4971-B398-4A92330E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A1F96-B917-4C7C-AC49-6F5A63D2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842" y="2115954"/>
            <a:ext cx="1828800" cy="27432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2F025-DDF7-4E7F-8D91-219F785DC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1C09E-D15F-45A5-B238-7BCA8F43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484" y="2129173"/>
            <a:ext cx="1828800" cy="2743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0" name="Online Image Placeholder 28">
            <a:extLst>
              <a:ext uri="{FF2B5EF4-FFF2-40B4-BE49-F238E27FC236}">
                <a16:creationId xmlns:a16="http://schemas.microsoft.com/office/drawing/2014/main" id="{4C52CFE3-834C-47CD-B83D-EE3E9BDF7EB0}"/>
              </a:ext>
            </a:extLst>
          </p:cNvPr>
          <p:cNvSpPr>
            <a:spLocks noGrp="1"/>
          </p:cNvSpPr>
          <p:nvPr>
            <p:ph type="clipArt" sz="quarter" idx="14" hasCustomPrompt="1"/>
          </p:nvPr>
        </p:nvSpPr>
        <p:spPr>
          <a:xfrm>
            <a:off x="1408176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82BCC9-60AF-46F4-9F98-66B6A4EEC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688" y="3364992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F8538CE-C709-4E03-BEA0-595C48328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450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Online Image Placeholder 28">
            <a:extLst>
              <a:ext uri="{FF2B5EF4-FFF2-40B4-BE49-F238E27FC236}">
                <a16:creationId xmlns:a16="http://schemas.microsoft.com/office/drawing/2014/main" id="{DBF1F06A-E008-4A1F-B15D-8B17A96843C4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3584448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22E02583-A68C-461F-A7EA-CCB799FF8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9816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28AFEAEF-5DBC-4899-A91D-67ACF62EE8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99816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Online Image Placeholder 28">
            <a:extLst>
              <a:ext uri="{FF2B5EF4-FFF2-40B4-BE49-F238E27FC236}">
                <a16:creationId xmlns:a16="http://schemas.microsoft.com/office/drawing/2014/main" id="{4E80734C-00E1-4859-9CBC-72F685ED3ECA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5751576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2BCDF99A-2A2D-450C-A2EC-855BF8CF34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6944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9B9826B-7B62-4748-A213-35BC39ABA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6944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Online Image Placeholder 28">
            <a:extLst>
              <a:ext uri="{FF2B5EF4-FFF2-40B4-BE49-F238E27FC236}">
                <a16:creationId xmlns:a16="http://schemas.microsoft.com/office/drawing/2014/main" id="{A4C3FC1B-B692-43CB-A148-E1C8F5215715}"/>
              </a:ext>
            </a:extLst>
          </p:cNvPr>
          <p:cNvSpPr>
            <a:spLocks noGrp="1"/>
          </p:cNvSpPr>
          <p:nvPr>
            <p:ph type="clipArt" sz="quarter" idx="16" hasCustomPrompt="1"/>
          </p:nvPr>
        </p:nvSpPr>
        <p:spPr>
          <a:xfrm>
            <a:off x="7964424" y="2459736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6F67F147-F73B-41A8-BDE9-C0362A249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43216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05CCB676-6291-4B66-8B0C-D2807FFDC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3216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Online Image Placeholder 28">
            <a:extLst>
              <a:ext uri="{FF2B5EF4-FFF2-40B4-BE49-F238E27FC236}">
                <a16:creationId xmlns:a16="http://schemas.microsoft.com/office/drawing/2014/main" id="{FE385F6E-CA59-470E-B2EE-A9275BD02513}"/>
              </a:ext>
            </a:extLst>
          </p:cNvPr>
          <p:cNvSpPr>
            <a:spLocks noGrp="1"/>
          </p:cNvSpPr>
          <p:nvPr>
            <p:ph type="clipArt" sz="quarter" idx="17" hasCustomPrompt="1"/>
          </p:nvPr>
        </p:nvSpPr>
        <p:spPr>
          <a:xfrm>
            <a:off x="10085832" y="2459736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44" name="Text Placeholder 34">
            <a:extLst>
              <a:ext uri="{FF2B5EF4-FFF2-40B4-BE49-F238E27FC236}">
                <a16:creationId xmlns:a16="http://schemas.microsoft.com/office/drawing/2014/main" id="{ED597C6A-309C-4388-AD51-3CA4C7D322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0344" y="33593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4FAEDD7A-7EFF-4683-B485-0E7C891E84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0344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865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BA1E84-270B-4FFF-AE2D-1118555E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3492029"/>
            <a:ext cx="104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76568E-688A-4E48-A2E2-309074BB8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7B45EFE-7518-4339-BC12-BDB6AE6B4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6048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0914F75-CCEE-4A83-B123-C63AEE5591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1704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57D21-9E5C-42C3-B963-EB5C573E4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9848" y="2825496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5718815-3BB8-4E88-99D1-02A1711B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5504" y="2816352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2791BA3-A25E-47AA-BE4F-061E39494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1160" y="2825496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7F9C1F7-7C6C-4753-971D-57FC507D0C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7248" y="3895344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25B6F234-5859-479D-A644-428DF67067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904" y="3895344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41AC019-59F4-46A4-A11D-8961BADF3B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8648" y="420624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BDB73453-5E3B-4D0C-A15D-1D4D97053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016" y="420624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723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 rtlCol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DEB19-D619-47AB-BE94-FA3DDA460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4448" y="1681163"/>
            <a:ext cx="3483864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543800" y="1681163"/>
            <a:ext cx="3483864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12" name="Bottom Right">
            <a:extLst>
              <a:ext uri="{FF2B5EF4-FFF2-40B4-BE49-F238E27FC236}">
                <a16:creationId xmlns:a16="http://schemas.microsoft.com/office/drawing/2014/main" id="{1667A1E8-3018-4001-B0FE-0B4326132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13" name="Graphic 157">
              <a:extLst>
                <a:ext uri="{FF2B5EF4-FFF2-40B4-BE49-F238E27FC236}">
                  <a16:creationId xmlns:a16="http://schemas.microsoft.com/office/drawing/2014/main" id="{5AFF63E6-DC17-46C3-B823-1137AE86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5" name="Freeform: Shape 24">
                <a:extLst>
                  <a:ext uri="{FF2B5EF4-FFF2-40B4-BE49-F238E27FC236}">
                    <a16:creationId xmlns:a16="http://schemas.microsoft.com/office/drawing/2014/main" id="{337E26D2-F396-484E-B772-EDD11744E222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25">
                <a:extLst>
                  <a:ext uri="{FF2B5EF4-FFF2-40B4-BE49-F238E27FC236}">
                    <a16:creationId xmlns:a16="http://schemas.microsoft.com/office/drawing/2014/main" id="{7BD51612-9C68-492F-8EDA-AC9CD665B42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26">
                <a:extLst>
                  <a:ext uri="{FF2B5EF4-FFF2-40B4-BE49-F238E27FC236}">
                    <a16:creationId xmlns:a16="http://schemas.microsoft.com/office/drawing/2014/main" id="{E200DEED-F771-4E37-B642-842E84B1043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0">
                <a:extLst>
                  <a:ext uri="{FF2B5EF4-FFF2-40B4-BE49-F238E27FC236}">
                    <a16:creationId xmlns:a16="http://schemas.microsoft.com/office/drawing/2014/main" id="{9BBD781A-81EA-4C52-B45D-365CF3F5138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9" name="Freeform: Shape 31">
                <a:extLst>
                  <a:ext uri="{FF2B5EF4-FFF2-40B4-BE49-F238E27FC236}">
                    <a16:creationId xmlns:a16="http://schemas.microsoft.com/office/drawing/2014/main" id="{731704AC-9126-464E-93BF-913A8724D55E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0" name="Freeform: Shape 32">
                <a:extLst>
                  <a:ext uri="{FF2B5EF4-FFF2-40B4-BE49-F238E27FC236}">
                    <a16:creationId xmlns:a16="http://schemas.microsoft.com/office/drawing/2014/main" id="{E9C4B9D4-017F-48C9-83EE-067D4C23D56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A2549C88-4C09-431B-A746-6BB8F330F56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4" name="Freeform: Shape 23">
              <a:extLst>
                <a:ext uri="{FF2B5EF4-FFF2-40B4-BE49-F238E27FC236}">
                  <a16:creationId xmlns:a16="http://schemas.microsoft.com/office/drawing/2014/main" id="{B09360BE-E702-4312-BDC3-0EE6422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787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2963" y="168116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250507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156" y="168116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4125" y="250507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BF5CB-E607-49B6-8E54-0228DEF8D7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7350" y="170021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4901FC4-51BF-47FB-B851-F155DE9683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77350" y="252412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5AFEAD74-7425-4451-A543-90F45CAA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1"/>
            <a:ext cx="3877660" cy="590658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A0739BDD-AE24-4A98-99C5-D6619F67A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FEFC06E6-3363-4CDB-B79D-CCF531848BB5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90FB7A8-0E58-4D7D-A300-987F589B44E2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6269E94-7431-4473-8972-931287C80A4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808D1C61-DD5B-416A-9D5F-C40FD97783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94CB37AC-18BA-4C73-AE9D-1EAFBF960AE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25C8DE62-8360-46F6-B646-7EB8E119A2D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57E333B6-C870-4773-862B-65B9C65AF1ED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82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8272" y="401416"/>
            <a:ext cx="4572000" cy="1325563"/>
          </a:xfrm>
        </p:spPr>
        <p:txBody>
          <a:bodyPr rtlCol="0" anchor="b" anchorCtr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9936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8256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2"/>
            <a:ext cx="4572000" cy="4134993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60A5D944-41DB-4CFC-97C1-6C7FF8D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C52FEBB2-7D11-41E4-8284-A3119240C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D4BD90C-0DE3-488B-B828-BDBF5717E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41581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606040"/>
            <a:ext cx="3924300" cy="1325563"/>
          </a:xfrm>
        </p:spPr>
        <p:txBody>
          <a:bodyPr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552700" cy="2066071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8B39AA2A-DA2A-4F98-A265-15F8F0D8D45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4140094-ECC6-407A-A2FF-98257769F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56CC7D2E-562C-4512-9957-8C1B0A06F6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0A9B-526A-4C0F-9112-3130C41A5DD8}"/>
              </a:ext>
            </a:extLst>
          </p:cNvPr>
          <p:cNvSpPr/>
          <p:nvPr userDrawn="1"/>
        </p:nvSpPr>
        <p:spPr>
          <a:xfrm>
            <a:off x="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472D-4A4C-4AF9-86F1-E43C02D1B18D}"/>
              </a:ext>
            </a:extLst>
          </p:cNvPr>
          <p:cNvSpPr/>
          <p:nvPr userDrawn="1"/>
        </p:nvSpPr>
        <p:spPr>
          <a:xfrm>
            <a:off x="4044950" y="7628569"/>
            <a:ext cx="4038600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530FA-24B1-40EC-A3FE-19C912C40F2C}"/>
              </a:ext>
            </a:extLst>
          </p:cNvPr>
          <p:cNvSpPr/>
          <p:nvPr userDrawn="1"/>
        </p:nvSpPr>
        <p:spPr>
          <a:xfrm>
            <a:off x="811530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9AFF2-4D18-4B42-A6B8-58FABF72093B}"/>
              </a:ext>
            </a:extLst>
          </p:cNvPr>
          <p:cNvSpPr/>
          <p:nvPr userDrawn="1"/>
        </p:nvSpPr>
        <p:spPr>
          <a:xfrm>
            <a:off x="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E7FA2-CE13-4C5E-96C1-770D8B206A7A}"/>
              </a:ext>
            </a:extLst>
          </p:cNvPr>
          <p:cNvSpPr/>
          <p:nvPr userDrawn="1"/>
        </p:nvSpPr>
        <p:spPr>
          <a:xfrm>
            <a:off x="3048001" y="-984316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F1754-1A1C-4B4B-96CE-B31AB810622B}"/>
              </a:ext>
            </a:extLst>
          </p:cNvPr>
          <p:cNvSpPr/>
          <p:nvPr userDrawn="1"/>
        </p:nvSpPr>
        <p:spPr>
          <a:xfrm>
            <a:off x="609600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747AC-FBCD-401F-85D9-F585917BEF6B}"/>
              </a:ext>
            </a:extLst>
          </p:cNvPr>
          <p:cNvSpPr/>
          <p:nvPr userDrawn="1"/>
        </p:nvSpPr>
        <p:spPr>
          <a:xfrm>
            <a:off x="9143999" y="-989389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2552700" cy="1325563"/>
          </a:xfrm>
        </p:spPr>
        <p:txBody>
          <a:bodyPr rtlCol="0">
            <a:noAutofit/>
          </a:bodyPr>
          <a:lstStyle>
            <a:lvl1pPr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3"/>
            <a:ext cx="2552700" cy="2696918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1F8D2B3-30A8-4B83-A5C0-C99EF89342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27371-9F9C-42B2-9592-42A983992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D277C46-5330-47A5-B42E-8A406D226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3048-98A4-4EE6-A653-11BF380C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4572000" cy="1325563"/>
          </a:xfrm>
        </p:spPr>
        <p:txBody>
          <a:bodyPr rtlCol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717D704-6E87-4C09-AB8E-78E9D5F739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445CE96-5361-47BD-A601-9A41E49796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2064" y="0"/>
            <a:ext cx="4059936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84B2061-5123-4D27-826E-8B5E6F98AA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471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7235C1BB-4D36-4657-8084-ED52E2DBF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30BDA30-4954-480D-9CDA-DFEC700B4B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39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74920"/>
            <a:ext cx="10515600" cy="603504"/>
          </a:xfrm>
        </p:spPr>
        <p:txBody>
          <a:bodyPr rtlCol="0" anchor="b">
            <a:normAutofit/>
          </a:bodyPr>
          <a:lstStyle>
            <a:lvl1pPr algn="ctr"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678D0D-E7C0-4B71-92B6-4809F88B7A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72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19" name="Bottom Right">
            <a:extLst>
              <a:ext uri="{FF2B5EF4-FFF2-40B4-BE49-F238E27FC236}">
                <a16:creationId xmlns:a16="http://schemas.microsoft.com/office/drawing/2014/main" id="{9B4D6141-35CF-451D-BD01-FA735BAA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20" name="Graphic 157">
              <a:extLst>
                <a:ext uri="{FF2B5EF4-FFF2-40B4-BE49-F238E27FC236}">
                  <a16:creationId xmlns:a16="http://schemas.microsoft.com/office/drawing/2014/main" id="{B322DFCF-90C7-4DBE-B29A-947503AA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F48A038F-FA3F-4515-8D04-97EF22E6581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8155636C-869C-4098-B5E6-7A6B4DB8B61D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4" name="Freeform: Shape 26">
                <a:extLst>
                  <a:ext uri="{FF2B5EF4-FFF2-40B4-BE49-F238E27FC236}">
                    <a16:creationId xmlns:a16="http://schemas.microsoft.com/office/drawing/2014/main" id="{0E4F1004-DF67-4659-A9F6-7B088CCA24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5" name="Freeform: Shape 30">
                <a:extLst>
                  <a:ext uri="{FF2B5EF4-FFF2-40B4-BE49-F238E27FC236}">
                    <a16:creationId xmlns:a16="http://schemas.microsoft.com/office/drawing/2014/main" id="{DE817514-787F-46B1-BA14-6DC30B01333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6" name="Freeform: Shape 31">
                <a:extLst>
                  <a:ext uri="{FF2B5EF4-FFF2-40B4-BE49-F238E27FC236}">
                    <a16:creationId xmlns:a16="http://schemas.microsoft.com/office/drawing/2014/main" id="{19517BB1-651A-4460-87CD-207F8060759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7" name="Freeform: Shape 32">
                <a:extLst>
                  <a:ext uri="{FF2B5EF4-FFF2-40B4-BE49-F238E27FC236}">
                    <a16:creationId xmlns:a16="http://schemas.microsoft.com/office/drawing/2014/main" id="{9C651D90-C3D5-4EDB-BE84-CFAF352CB56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8" name="Freeform: Shape 36">
                <a:extLst>
                  <a:ext uri="{FF2B5EF4-FFF2-40B4-BE49-F238E27FC236}">
                    <a16:creationId xmlns:a16="http://schemas.microsoft.com/office/drawing/2014/main" id="{DD986C4F-FAF9-4E46-AC0A-06859698AD6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4338AACE-9CB3-4730-AE6B-8898D1E4D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E96B313-012D-4870-B065-8F7E74251B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1829525"/>
            <a:ext cx="10505786" cy="4337913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9360AE7-EA24-46DC-9539-F79F9E58EE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2060002"/>
            <a:ext cx="10515311" cy="3280037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79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2800" spc="20" baseline="0"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A46BD-7BF9-45FF-8B9B-6269F3313E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320F30-F8B4-4ECD-B95C-9CEA2FB06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848" y="4864608"/>
            <a:ext cx="470916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D70719F9-FF81-4368-9918-F7F8C83EEA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82554244-AFE2-4E78-B199-C2315AE10B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9C4825FE-0798-4C51-9649-7A9C4DE1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54652" y="-8827"/>
            <a:ext cx="2037346" cy="3747453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822B9B6C-AA13-4DF1-A092-D39EAEFA9051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29B894B3-83A9-4074-93F1-DCC2A9A1CA3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CB9B20C6-7251-4040-8920-FCE1AFC00F22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4B278924-B03A-46BD-86D3-23814F354DA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60BB8FCC-3D93-47A8-AB4F-BDA9764AD1CB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5BA303AA-6543-47AD-BDCE-99EA5718C682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CE322720-E7C1-458D-A1F7-DE4A9F9E643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24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E2735E56-216C-4BA9-B611-54BE87E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5928" y="923544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5928" y="2752344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95928" y="3072384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EE7ECEE8-59DE-4E85-A8C7-51F1919C75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0728" y="923544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D97FB821-8CBF-4A4F-B0B9-A06969A963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0728" y="2752344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CD848540-6394-46BF-83DE-84862EC7C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0728" y="3072384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AA8489A7-C95E-4BD6-A6DA-48D8AD790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95928" y="3657600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52CC8864-A662-4E73-A14D-A4E610269D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95928" y="5468112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48CD837-2123-4EC2-B247-12AACAD5C8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95928" y="5779008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A30C89E-0A33-4198-A183-7C0A4BD2FF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10728" y="3657600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C04926A4-C940-425C-86F4-9DA0FCF3E4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0728" y="5468112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02468BEF-BD57-4418-9C05-3675010184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0728" y="5779008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grpSp>
        <p:nvGrpSpPr>
          <p:cNvPr id="38" name="Bottom Right">
            <a:extLst>
              <a:ext uri="{FF2B5EF4-FFF2-40B4-BE49-F238E27FC236}">
                <a16:creationId xmlns:a16="http://schemas.microsoft.com/office/drawing/2014/main" id="{B36FFE50-05C0-4942-89B8-DEE732CC3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39" name="Graphic 157">
              <a:extLst>
                <a:ext uri="{FF2B5EF4-FFF2-40B4-BE49-F238E27FC236}">
                  <a16:creationId xmlns:a16="http://schemas.microsoft.com/office/drawing/2014/main" id="{A0172B24-EE58-47CA-9252-3427B1FD3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1" name="Freeform: Shape 24">
                <a:extLst>
                  <a:ext uri="{FF2B5EF4-FFF2-40B4-BE49-F238E27FC236}">
                    <a16:creationId xmlns:a16="http://schemas.microsoft.com/office/drawing/2014/main" id="{8C675FC1-39D2-4629-BC15-4DE2B87A38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AD8E5605-F606-41F2-8FA0-0819ACE79B0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3" name="Freeform: Shape 26">
                <a:extLst>
                  <a:ext uri="{FF2B5EF4-FFF2-40B4-BE49-F238E27FC236}">
                    <a16:creationId xmlns:a16="http://schemas.microsoft.com/office/drawing/2014/main" id="{7B78C10B-193F-4033-B31B-9E56610D22F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30">
                <a:extLst>
                  <a:ext uri="{FF2B5EF4-FFF2-40B4-BE49-F238E27FC236}">
                    <a16:creationId xmlns:a16="http://schemas.microsoft.com/office/drawing/2014/main" id="{F0624257-FB1D-4F83-9320-65F1651FDF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31">
                <a:extLst>
                  <a:ext uri="{FF2B5EF4-FFF2-40B4-BE49-F238E27FC236}">
                    <a16:creationId xmlns:a16="http://schemas.microsoft.com/office/drawing/2014/main" id="{B8CF1011-9F94-4FA3-A166-9C40E5E9ACA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2">
                <a:extLst>
                  <a:ext uri="{FF2B5EF4-FFF2-40B4-BE49-F238E27FC236}">
                    <a16:creationId xmlns:a16="http://schemas.microsoft.com/office/drawing/2014/main" id="{45028FD8-E287-4787-BAD0-D5B4C5DB9AB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6">
                <a:extLst>
                  <a:ext uri="{FF2B5EF4-FFF2-40B4-BE49-F238E27FC236}">
                    <a16:creationId xmlns:a16="http://schemas.microsoft.com/office/drawing/2014/main" id="{117B12D1-6969-4FC0-B274-5DFD143DEB7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E51F424F-933D-4AE9-A7D4-47D30A8E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818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B49703BB-2651-4695-AEAC-09D07157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18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89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0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31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2801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61176CED-9BFE-4139-B6C8-10F9A4DD5F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4024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B2D875B-8A2E-4BAA-87D2-8E96456A8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4023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85BF81E7-E1BD-4D1E-82F6-A7C0CDD6D5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66050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B966330D-3F04-4061-A0B4-9AB5D36C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6049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3D67AFFF-E27F-41A0-8D71-544EA9CDA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63151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165BC447-A277-4C10-8A24-D47C19A12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3150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38576C9-402D-4831-A0EF-BBCA80D73A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718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7C6F3EEF-659E-493F-AFB3-FCED6B1DF5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89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979DF6BA-4DEB-48BE-B6A3-693B3E7BBA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7660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5BBD9013-A1CA-4022-8094-3B41A25834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631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F2248C56-00FA-4F0D-BF46-063951CCC5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801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FEBC56-AFA3-4970-8BC5-C90EE1A9E6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800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8CCCF04E-E04C-4AB1-9C53-B92D17F93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4024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219B05E2-B801-49E7-BB53-1DA62B859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4023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A31D8B7D-D3A7-4B0C-8920-B72C7DDA4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050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C2A50E85-EEA7-44BE-9C60-F2F8E34A5D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66049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786FCB93-7EDA-432A-9123-7F027D3530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3151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69394CE7-498A-4E40-A644-3E96C78BBA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63150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7CC44202-D72A-410C-BDF3-D38B44459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7256F1E1-6B3C-4A7D-A2DA-E78B8167A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CBACE6E7-9D64-4E22-947B-A16BC13A49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25">
                <a:extLst>
                  <a:ext uri="{FF2B5EF4-FFF2-40B4-BE49-F238E27FC236}">
                    <a16:creationId xmlns:a16="http://schemas.microsoft.com/office/drawing/2014/main" id="{312E2F0C-7DDA-46C1-8BFC-0CB6610ED2D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26">
                <a:extLst>
                  <a:ext uri="{FF2B5EF4-FFF2-40B4-BE49-F238E27FC236}">
                    <a16:creationId xmlns:a16="http://schemas.microsoft.com/office/drawing/2014/main" id="{B00BB558-C9D3-4865-9D7C-68080BD9BC5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DE84E9D1-C6BC-4D0F-8E28-452D1A2D63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7EBBCCB4-1809-40AD-91F6-39C28759E5E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BA3FEF5E-47CD-4172-8DF6-02148A3725E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9" name="Freeform: Shape 36">
                <a:extLst>
                  <a:ext uri="{FF2B5EF4-FFF2-40B4-BE49-F238E27FC236}">
                    <a16:creationId xmlns:a16="http://schemas.microsoft.com/office/drawing/2014/main" id="{A0DB2A11-69BA-47A8-83C3-24DC12533D2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2" name="Freeform: Shape 23">
              <a:extLst>
                <a:ext uri="{FF2B5EF4-FFF2-40B4-BE49-F238E27FC236}">
                  <a16:creationId xmlns:a16="http://schemas.microsoft.com/office/drawing/2014/main" id="{03BB437D-6EF7-4ADF-B47F-C4F3AA64A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6165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1" r:id="rId4"/>
    <p:sldLayoutId id="2147483654" r:id="rId5"/>
    <p:sldLayoutId id="2147483673" r:id="rId6"/>
    <p:sldLayoutId id="2147483663" r:id="rId7"/>
    <p:sldLayoutId id="2147483667" r:id="rId8"/>
    <p:sldLayoutId id="2147483664" r:id="rId9"/>
    <p:sldLayoutId id="2147483671" r:id="rId10"/>
    <p:sldLayoutId id="2147483672" r:id="rId11"/>
    <p:sldLayoutId id="2147483662" r:id="rId12"/>
    <p:sldLayoutId id="2147483666" r:id="rId13"/>
    <p:sldLayoutId id="2147483660" r:id="rId14"/>
    <p:sldLayoutId id="2147483661" r:id="rId15"/>
    <p:sldLayoutId id="2147483652" r:id="rId16"/>
    <p:sldLayoutId id="2147483653" r:id="rId17"/>
    <p:sldLayoutId id="2147483655" r:id="rId18"/>
    <p:sldLayoutId id="2147483656" r:id="rId19"/>
    <p:sldLayoutId id="214748365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uoGHrIg7_Y?feature=oembed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edocs.unep.org/handle/20.500.11822/7792" TargetMode="External"/><Relationship Id="rId3" Type="http://schemas.openxmlformats.org/officeDocument/2006/relationships/hyperlink" Target="https://github.com/pierthodo/multi_fidelity_experimental_design/blob/main/Multi_fidelity_experimental_design_ice.pdf" TargetMode="External"/><Relationship Id="rId7" Type="http://schemas.openxmlformats.org/officeDocument/2006/relationships/hyperlink" Target="https://www.antarcticglaciers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science.org/doi/10.1126/science.aaz5845" TargetMode="External"/><Relationship Id="rId5" Type="http://schemas.openxmlformats.org/officeDocument/2006/relationships/hyperlink" Target="https://www.youtube.com/watch?v=3uoGHrIg7_Y&amp;feature=emb_logo" TargetMode="External"/><Relationship Id="rId10" Type="http://schemas.openxmlformats.org/officeDocument/2006/relationships/hyperlink" Target="https://emukit.github.io/" TargetMode="External"/><Relationship Id="rId4" Type="http://schemas.openxmlformats.org/officeDocument/2006/relationships/hyperlink" Target="https://github.com/pierthodo/multi_fidelity_experimental_design/blob/main/notebook/PDE_explore.ipynb" TargetMode="External"/><Relationship Id="rId9" Type="http://schemas.openxmlformats.org/officeDocument/2006/relationships/hyperlink" Target="https://ieeexplore.ieee.org/document/708469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18701"/>
            <a:ext cx="11430000" cy="914400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en-GB" dirty="0"/>
              <a:t>Multi-fidelity experimental design </a:t>
            </a:r>
            <a:br>
              <a:rPr lang="en-GB" dirty="0"/>
            </a:br>
            <a:r>
              <a:rPr lang="en-GB" dirty="0"/>
              <a:t>for ice-sheet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64"/>
            <a:ext cx="9144000" cy="4572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Pierre Thodoroff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F0222DCB-44D7-40F7-8D5E-6EDA8F1429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9220200" y="0"/>
            <a:ext cx="2971800" cy="4498848"/>
          </a:xfrm>
        </p:spPr>
      </p:pic>
      <p:pic>
        <p:nvPicPr>
          <p:cNvPr id="7" name="Picture Placeholder 6" descr="A picture containing snow, outdoor, nature, water&#10;&#10;Description automatically generated">
            <a:extLst>
              <a:ext uri="{FF2B5EF4-FFF2-40B4-BE49-F238E27FC236}">
                <a16:creationId xmlns:a16="http://schemas.microsoft.com/office/drawing/2014/main" id="{6CAA2D41-38EC-1ABC-A3F2-FF8A18CF32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7407" r="27407"/>
          <a:stretch>
            <a:fillRect/>
          </a:stretch>
        </p:blipFill>
        <p:spPr>
          <a:xfrm>
            <a:off x="6155295" y="0"/>
            <a:ext cx="2971800" cy="4498848"/>
          </a:xfrm>
        </p:spPr>
      </p:pic>
      <p:pic>
        <p:nvPicPr>
          <p:cNvPr id="23" name="Picture Placeholder 22" descr="A picture containing nature, ice, wave&#10;&#10;Description automatically generated">
            <a:extLst>
              <a:ext uri="{FF2B5EF4-FFF2-40B4-BE49-F238E27FC236}">
                <a16:creationId xmlns:a16="http://schemas.microsoft.com/office/drawing/2014/main" id="{5F2E74D0-1AC8-75A8-9424-6BAC5E431D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4084" r="24084"/>
          <a:stretch>
            <a:fillRect/>
          </a:stretch>
        </p:blipFill>
        <p:spPr/>
      </p:pic>
      <p:pic>
        <p:nvPicPr>
          <p:cNvPr id="28" name="Picture Placeholder 27" descr="A picture containing nature, ice, outdoor, snow&#10;&#10;Description automatically generated">
            <a:extLst>
              <a:ext uri="{FF2B5EF4-FFF2-40B4-BE49-F238E27FC236}">
                <a16:creationId xmlns:a16="http://schemas.microsoft.com/office/drawing/2014/main" id="{E08575A7-5F98-0B45-CBDD-C08A365D5C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26728" r="26728"/>
          <a:stretch>
            <a:fillRect/>
          </a:stretch>
        </p:blipFill>
        <p:spPr>
          <a:xfrm>
            <a:off x="8120" y="0"/>
            <a:ext cx="2971800" cy="4498848"/>
          </a:xfrm>
        </p:spPr>
      </p:pic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83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GoaL: predict Sea level increase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5C76F-8B05-F2AB-FAE3-62C55EBEBB10}"/>
              </a:ext>
            </a:extLst>
          </p:cNvPr>
          <p:cNvSpPr txBox="1"/>
          <p:nvPr/>
        </p:nvSpPr>
        <p:spPr>
          <a:xfrm>
            <a:off x="1004341" y="4488120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endParaRPr lang="en-CA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br>
              <a:rPr lang="en-CA" dirty="0"/>
            </a:b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6B14674-163B-A094-BCAD-01192B6476F9}"/>
              </a:ext>
            </a:extLst>
          </p:cNvPr>
          <p:cNvSpPr txBox="1">
            <a:spLocks/>
          </p:cNvSpPr>
          <p:nvPr/>
        </p:nvSpPr>
        <p:spPr>
          <a:xfrm>
            <a:off x="547247" y="1794507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Run the ice-sheet model forward for 100 years and predict the contribution to sea level (SLC) from the melting.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Uncertainty over many parameters: bedrock, precipitation, melting rate... 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Require forward runs over many input parameters.</a:t>
            </a:r>
          </a:p>
          <a:p>
            <a:endParaRPr lang="en-GB" sz="2400" dirty="0"/>
          </a:p>
          <a:p>
            <a:r>
              <a:rPr lang="en-GB" sz="2400" dirty="0"/>
              <a:t>Probabilistic estimate of the contribution to seal level. </a:t>
            </a:r>
          </a:p>
        </p:txBody>
      </p:sp>
    </p:spTree>
    <p:extLst>
      <p:ext uri="{BB962C8B-B14F-4D97-AF65-F5344CB8AC3E}">
        <p14:creationId xmlns:p14="http://schemas.microsoft.com/office/powerpoint/2010/main" val="296290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60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Computational constraints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8FB9315-D06C-A53E-8E1D-B8513814224D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Unknown bed rock (basal drags), physical constraints and various forces to consider.  Simulation is computationally expensive (inverse problem).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Running high-resolution models (small grids) can take several weeks. </a:t>
            </a:r>
          </a:p>
          <a:p>
            <a:endParaRPr lang="en-GB" sz="2400" dirty="0"/>
          </a:p>
          <a:p>
            <a:r>
              <a:rPr lang="en-GB" sz="2400" dirty="0"/>
              <a:t>Required to run the model over various initial states and parameters. 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7951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79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Computational optimization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24CB-510B-DAC3-6B5B-6790346C5526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Numerical solvers rely on temporal and spatial discretization to solve differential equations (no closed-form solution).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 Computational costs are dependent on the resolution used. </a:t>
            </a:r>
          </a:p>
          <a:p>
            <a:endParaRPr lang="en-GB" sz="2400" dirty="0"/>
          </a:p>
          <a:p>
            <a:r>
              <a:rPr lang="en-GB" sz="2400" dirty="0"/>
              <a:t>How small should my grid be to accurately estimate the contribution to sea level?</a:t>
            </a:r>
          </a:p>
          <a:p>
            <a:endParaRPr lang="en-GB" sz="2400" dirty="0"/>
          </a:p>
          <a:p>
            <a:r>
              <a:rPr lang="en-GB" sz="2400" dirty="0"/>
              <a:t>Project: optimize the accuracy/cost ratio of running the simulator.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63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D287-424D-5E57-82E7-A9EDEC25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83436"/>
            <a:ext cx="7858615" cy="1079437"/>
          </a:xfrm>
        </p:spPr>
        <p:txBody>
          <a:bodyPr>
            <a:normAutofit/>
          </a:bodyPr>
          <a:lstStyle/>
          <a:p>
            <a:r>
              <a:rPr lang="en-US" dirty="0"/>
              <a:t>Ice-sheet data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2697B51-B3B2-DF19-5A7C-97414590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6EA213-D620-52C7-BC9A-1945BE8C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5" y="1747505"/>
            <a:ext cx="5712823" cy="385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54F314-861D-3C13-85AF-C64D2CC41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74" y="1758138"/>
            <a:ext cx="5357943" cy="36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2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A89A-CB3D-EDBF-0021-E9512BE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64" y="269304"/>
            <a:ext cx="7031797" cy="1325563"/>
          </a:xfrm>
        </p:spPr>
        <p:txBody>
          <a:bodyPr/>
          <a:lstStyle/>
          <a:p>
            <a:r>
              <a:rPr lang="en-US" sz="3000" dirty="0"/>
              <a:t>RESOLUTION DEPENDENCY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42AC-46CD-1B1F-5675-B33C83E013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14</a:t>
            </a:fld>
            <a:endParaRPr lang="en-GB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12647D-0DD0-DFE9-CEC8-0545B2C0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7" y="1338057"/>
            <a:ext cx="5066514" cy="41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320EB7F-A8D4-B716-1F81-A640A85F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578" y="1508989"/>
            <a:ext cx="5096671" cy="41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74E8D-C75A-83B6-092E-CE9F72D7508F}"/>
              </a:ext>
            </a:extLst>
          </p:cNvPr>
          <p:cNvSpPr txBox="1"/>
          <p:nvPr/>
        </p:nvSpPr>
        <p:spPr>
          <a:xfrm>
            <a:off x="427564" y="5861803"/>
            <a:ext cx="113368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2000" b="0" i="0" u="none" strike="noStrike" dirty="0">
                <a:solidFill>
                  <a:srgbClr val="595959"/>
                </a:solidFill>
                <a:effectLst/>
              </a:rPr>
              <a:t>Left: modelled ice thickness change (in metres) over 100 years. Right:  the difference in modelled ice thickness between a 10 km and a 3 km simulation.</a:t>
            </a:r>
            <a:endParaRPr lang="en-CA" sz="2000" b="0" dirty="0">
              <a:effectLst/>
            </a:endParaRP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6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44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dirty="0">
                <a:solidFill>
                  <a:srgbClr val="222222"/>
                </a:solidFill>
              </a:rPr>
              <a:t>ML agenda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24CB-510B-DAC3-6B5B-6790346C5526}"/>
              </a:ext>
            </a:extLst>
          </p:cNvPr>
          <p:cNvSpPr txBox="1">
            <a:spLocks/>
          </p:cNvSpPr>
          <p:nvPr/>
        </p:nvSpPr>
        <p:spPr>
          <a:xfrm>
            <a:off x="575979" y="1523999"/>
            <a:ext cx="9406221" cy="4960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Intro to multi-fidelity experimental design (MFED)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400" dirty="0"/>
              <a:t>Theoretical insights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Jupyter notebook applying MFED to simple PDE </a:t>
            </a:r>
          </a:p>
          <a:p>
            <a:endParaRPr lang="en-GB" sz="2400" dirty="0"/>
          </a:p>
          <a:p>
            <a:r>
              <a:rPr lang="en-GB" sz="2400" dirty="0"/>
              <a:t>Interesting projects and extensions 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573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dirty="0">
                <a:solidFill>
                  <a:srgbClr val="222222"/>
                </a:solidFill>
              </a:rPr>
              <a:t>TOY EXPERIMENT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16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79" y="1524000"/>
                <a:ext cx="9406221" cy="45974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2400" dirty="0"/>
              </a:p>
              <a:p>
                <a:r>
                  <a:rPr lang="en-GB" sz="2400" dirty="0"/>
                  <a:t>Problem: predict SLC when varying the melting rate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[0,100]</m:t>
                    </m:r>
                  </m:oMath>
                </a14:m>
                <a:br>
                  <a:rPr lang="en-GB" sz="2400" dirty="0"/>
                </a:br>
                <a:endParaRPr lang="en-GB" sz="2400" dirty="0"/>
              </a:p>
              <a:p>
                <a:pPr lvl="1"/>
                <a:r>
                  <a:rPr lang="en-GB" sz="2000" dirty="0"/>
                  <a:t> Resolution 5km or 10km</a:t>
                </a:r>
                <a:br>
                  <a:rPr lang="en-GB" sz="2000" dirty="0"/>
                </a:br>
                <a:endParaRPr lang="en-GB" sz="2000" dirty="0"/>
              </a:p>
              <a:p>
                <a:r>
                  <a:rPr lang="en-GB" sz="2400" dirty="0"/>
                  <a:t>Option A: 1 sample at 5km resolution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GB" sz="2400" dirty="0"/>
                  <a:t>)</a:t>
                </a:r>
                <a:br>
                  <a:rPr lang="en-GB" sz="2400" dirty="0"/>
                </a:br>
                <a:endParaRPr lang="en-GB" sz="2400" dirty="0"/>
              </a:p>
              <a:p>
                <a:r>
                  <a:rPr lang="en-GB" sz="2400" dirty="0"/>
                  <a:t>Option B: 2 samples at 10km resolution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={30,70}</m:t>
                    </m:r>
                  </m:oMath>
                </a14:m>
                <a:r>
                  <a:rPr lang="en-GB" sz="2400" dirty="0"/>
                  <a:t>)</a:t>
                </a:r>
                <a:br>
                  <a:rPr lang="en-GB" sz="2400" dirty="0"/>
                </a:br>
                <a:endParaRPr lang="en-GB" sz="2400" dirty="0"/>
              </a:p>
              <a:p>
                <a:r>
                  <a:rPr lang="en-GB" sz="2400" dirty="0"/>
                  <a:t>Depends on the accuracy of the low resolution</a:t>
                </a:r>
                <a:br>
                  <a:rPr lang="en-GB" sz="2400" dirty="0"/>
                </a:br>
                <a:endParaRPr lang="en-GB" sz="2400" dirty="0"/>
              </a:p>
              <a:p>
                <a:pPr lvl="1"/>
                <a:r>
                  <a:rPr lang="en-GB" sz="2000" dirty="0"/>
                  <a:t>Need a model of the correlation between resolutions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79" y="1524000"/>
                <a:ext cx="9406221" cy="4597400"/>
              </a:xfrm>
              <a:prstGeom prst="rect">
                <a:avLst/>
              </a:prstGeom>
              <a:blipFill>
                <a:blip r:embed="rId2"/>
                <a:stretch>
                  <a:fillRect l="-943" b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31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Objective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17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79" y="1523999"/>
                <a:ext cx="9696177" cy="533400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/>
                  <a:t>Learn the behaviour of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)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GB" sz="2400" dirty="0"/>
                </a:br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</a:rPr>
                  <a:t>: Output (contribution to sea level).</a:t>
                </a:r>
                <a:br>
                  <a:rPr lang="en-GB" sz="2000" dirty="0"/>
                </a:b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000" dirty="0"/>
                  <a:t>: Input parameters to vary (melt rate).</a:t>
                </a:r>
                <a:br>
                  <a:rPr lang="en-GB" sz="2000" dirty="0"/>
                </a:b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/>
                  <a:t>: Resolution (grid-size in KM for the ice-sheet model).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/>
                  <a:t> is the highest resolution.</a:t>
                </a:r>
                <a:br>
                  <a:rPr lang="en-GB" sz="2000" dirty="0"/>
                </a:br>
                <a:br>
                  <a:rPr lang="en-GB" sz="2400" dirty="0"/>
                </a:br>
                <a:endParaRPr lang="en-GB" sz="2400" dirty="0"/>
              </a:p>
              <a:p>
                <a:r>
                  <a:rPr lang="en-GB" sz="2400" dirty="0"/>
                  <a:t>Choose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400" dirty="0"/>
                  <a:t> to fit a probabilistic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400" dirty="0"/>
                  <a:t> that approximate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br>
                  <a:rPr lang="en-US" sz="2400" b="0" dirty="0"/>
                </a:br>
                <a:br>
                  <a:rPr lang="en-US" sz="2400" b="0" dirty="0"/>
                </a:br>
                <a:endParaRPr lang="en-GB" sz="2400" dirty="0"/>
              </a:p>
              <a:p>
                <a:r>
                  <a:rPr lang="en-GB" sz="2400" dirty="0"/>
                  <a:t>Combine</a:t>
                </a:r>
                <a:br>
                  <a:rPr lang="en-GB" sz="2400" dirty="0"/>
                </a:br>
                <a:endParaRPr lang="en-GB" sz="2400" dirty="0"/>
              </a:p>
              <a:p>
                <a:pPr lvl="1"/>
                <a:r>
                  <a:rPr lang="en-GB" sz="2000" dirty="0"/>
                  <a:t>Experimental design: point selection.</a:t>
                </a:r>
                <a:br>
                  <a:rPr lang="en-GB" sz="2000" dirty="0"/>
                </a:br>
                <a:endParaRPr lang="en-GB" sz="2000" dirty="0"/>
              </a:p>
              <a:p>
                <a:pPr lvl="1"/>
                <a:r>
                  <a:rPr lang="en-GB" sz="2000" dirty="0"/>
                  <a:t>Multi-fidelity: leverage lower cost approximations (lower resolution).</a:t>
                </a:r>
              </a:p>
              <a:p>
                <a:pPr marL="457200" lvl="1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:br>
                  <a:rPr lang="en-US" sz="2400" b="0" dirty="0"/>
                </a:br>
                <a:endParaRPr lang="en-GB" sz="2400" dirty="0"/>
              </a:p>
              <a:p>
                <a:pPr marL="0" indent="0">
                  <a:buNone/>
                </a:pPr>
                <a:endParaRPr lang="en-CA" sz="2400" dirty="0">
                  <a:solidFill>
                    <a:srgbClr val="595959"/>
                  </a:solidFill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79" y="1523999"/>
                <a:ext cx="9696177" cy="5334001"/>
              </a:xfrm>
              <a:prstGeom prst="rect">
                <a:avLst/>
              </a:prstGeom>
              <a:blipFill>
                <a:blip r:embed="rId3"/>
                <a:stretch>
                  <a:fillRect l="-524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417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Constrained objective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18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376" y="1532465"/>
                <a:ext cx="9406221" cy="473286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Find a set of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dirty="0"/>
                  <a:t> that maximize the set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b="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en-US" sz="2400" dirty="0"/>
                  <a:t>while satisfying the budget constraint T where the cost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represent the cost of sampling   </a:t>
                </a:r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pPr marL="0" indent="0">
                  <a:buNone/>
                </a:pPr>
                <a:endParaRPr lang="en-CA" sz="2400" dirty="0">
                  <a:solidFill>
                    <a:srgbClr val="595959"/>
                  </a:solidFill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6" y="1532465"/>
                <a:ext cx="9406221" cy="4732867"/>
              </a:xfrm>
              <a:prstGeom prst="rect">
                <a:avLst/>
              </a:prstGeom>
              <a:blipFill>
                <a:blip r:embed="rId2"/>
                <a:stretch>
                  <a:fillRect l="-809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05845C-3599-11C6-D89C-4EADA7D07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83" y="4239682"/>
            <a:ext cx="1947334" cy="62882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9576DCB3-28F0-F7FE-BAB8-62C768E7B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83" y="2543522"/>
            <a:ext cx="1956076" cy="3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73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Refresher: Experimental design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D4CF73-1F51-7279-5F19-01C6E73AFD1C}"/>
              </a:ext>
            </a:extLst>
          </p:cNvPr>
          <p:cNvSpPr txBox="1">
            <a:spLocks/>
          </p:cNvSpPr>
          <p:nvPr/>
        </p:nvSpPr>
        <p:spPr>
          <a:xfrm>
            <a:off x="646376" y="1436688"/>
            <a:ext cx="9742224" cy="459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Goal: choose input points to learn as much as possible about a function. </a:t>
            </a:r>
          </a:p>
          <a:p>
            <a:endParaRPr lang="en-US" sz="2200" dirty="0"/>
          </a:p>
          <a:p>
            <a:r>
              <a:rPr lang="en-US" sz="2200" dirty="0"/>
              <a:t>Space-filling design: choose points that maximize a distance metric between points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Latin hypercube sampling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457200" lvl="1" indent="0">
              <a:buNone/>
            </a:pP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 descr="Chart, calendar, scatter chart&#10;&#10;Description automatically generated">
            <a:extLst>
              <a:ext uri="{FF2B5EF4-FFF2-40B4-BE49-F238E27FC236}">
                <a16:creationId xmlns:a16="http://schemas.microsoft.com/office/drawing/2014/main" id="{BA548B49-2EF1-28F1-F9A5-AF75D81D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66" y="3816350"/>
            <a:ext cx="5232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5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7D48-88B0-433C-A696-FF83A9BD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74" y="380885"/>
            <a:ext cx="10972800" cy="13255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912CEC-615B-4B29-958D-64B7B6333C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9848" y="2825496"/>
            <a:ext cx="1828800" cy="310896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Ice-sheet models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1091F01-F0B1-41E5-8ADC-767E4E1DCE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5504" y="2816352"/>
            <a:ext cx="1828800" cy="310896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Theoretical insights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97C4EEE-043F-42AB-A9CA-86FE276C6C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3972" y="3743945"/>
            <a:ext cx="2743200" cy="649224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Multi-fidelity experimental design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F59A3E5-BCDD-4461-BA0E-6BDF3170BB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470" y="3816415"/>
            <a:ext cx="2655558" cy="512518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Applications to PDE and ice-sheet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C4ACF-31CC-4B95-90C8-0F8CC00C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2</a:t>
            </a:fld>
            <a:endParaRPr lang="en-GB" dirty="0"/>
          </a:p>
        </p:txBody>
      </p:sp>
      <p:grpSp>
        <p:nvGrpSpPr>
          <p:cNvPr id="7" name="Bottom Right">
            <a:extLst>
              <a:ext uri="{FF2B5EF4-FFF2-40B4-BE49-F238E27FC236}">
                <a16:creationId xmlns:a16="http://schemas.microsoft.com/office/drawing/2014/main" id="{6E1E4E6B-7CD4-2349-B413-942547A7E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8" name="Graphic 157">
              <a:extLst>
                <a:ext uri="{FF2B5EF4-FFF2-40B4-BE49-F238E27FC236}">
                  <a16:creationId xmlns:a16="http://schemas.microsoft.com/office/drawing/2014/main" id="{F1D729C9-CB9F-1A4E-90E7-29E878EE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4C4A8FC8-1C89-7B4B-8A54-D905DA759C9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3F23491-E13C-9047-A70A-6253A0930C1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E49F230F-DDCA-274D-B951-BC0B8DAA4CD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AB4ED527-12C2-884E-AFA2-75269E7D2ACE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02DB4EC0-78CA-0942-9DFA-D4E94384F4EA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6CA860DC-5C09-3B4A-B06A-4E3444DB143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6" name="Freeform: Shape 36">
                <a:extLst>
                  <a:ext uri="{FF2B5EF4-FFF2-40B4-BE49-F238E27FC236}">
                    <a16:creationId xmlns:a16="http://schemas.microsoft.com/office/drawing/2014/main" id="{39111294-3DA9-C242-B216-D2BB9022BC0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</p:grpSp>
        <p:sp>
          <p:nvSpPr>
            <p:cNvPr id="9" name="Freeform: Shape 23">
              <a:extLst>
                <a:ext uri="{FF2B5EF4-FFF2-40B4-BE49-F238E27FC236}">
                  <a16:creationId xmlns:a16="http://schemas.microsoft.com/office/drawing/2014/main" id="{0FFF3803-A9FA-344C-A7C2-C72CF76E6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C5F2C75-A71B-4F51-8DEF-B8D5AB87D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22281" y="3327500"/>
            <a:ext cx="317851" cy="3178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1747FF-AB24-4B5B-9ED7-35BA101CB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5712" y="3327500"/>
            <a:ext cx="317851" cy="317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0D6BB7-3C0E-4E72-8D75-2B4C2B9B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6647" y="3327500"/>
            <a:ext cx="317851" cy="3178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24B0AE-F0E5-4F19-8D15-DACA24A2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2288" y="3327500"/>
            <a:ext cx="317851" cy="3178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3A86B1-4AE7-4F64-9DC5-063BE369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30534" y="3327500"/>
            <a:ext cx="317851" cy="3178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1D7437D-C1AA-F55C-8629-11419A413F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63486" y="2816352"/>
            <a:ext cx="2532888" cy="320040"/>
          </a:xfrm>
        </p:spPr>
        <p:txBody>
          <a:bodyPr/>
          <a:lstStyle/>
          <a:p>
            <a:r>
              <a:rPr lang="en-US" sz="2000" dirty="0"/>
              <a:t>Future directions/projects</a:t>
            </a:r>
          </a:p>
        </p:txBody>
      </p:sp>
    </p:spTree>
    <p:extLst>
      <p:ext uri="{BB962C8B-B14F-4D97-AF65-F5344CB8AC3E}">
        <p14:creationId xmlns:p14="http://schemas.microsoft.com/office/powerpoint/2010/main" val="1219950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Issue with space-filling design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D4CF73-1F51-7279-5F19-01C6E73AFD1C}"/>
              </a:ext>
            </a:extLst>
          </p:cNvPr>
          <p:cNvSpPr txBox="1">
            <a:spLocks/>
          </p:cNvSpPr>
          <p:nvPr/>
        </p:nvSpPr>
        <p:spPr>
          <a:xfrm>
            <a:off x="646376" y="1436688"/>
            <a:ext cx="10495757" cy="459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Fail to model functions that have non-stationary behavior. 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Part of the space might be more complex to model and require finer grain resolution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Hard to input user requirements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In ice-sheet we might only care about areas of the function above a certain threshold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Does not assign a value to a point which makes it complicated to adapt when comparing points of different resolutions (more on that later)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655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Model-based 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D22AE63-054D-371F-7E86-9207A9BBE31B}"/>
              </a:ext>
            </a:extLst>
          </p:cNvPr>
          <p:cNvSpPr txBox="1">
            <a:spLocks/>
          </p:cNvSpPr>
          <p:nvPr/>
        </p:nvSpPr>
        <p:spPr>
          <a:xfrm>
            <a:off x="646377" y="1681162"/>
            <a:ext cx="5742548" cy="495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Fit a probabilistic model (GP) of f on the datapoints collected.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Select points to minimize the uncertainty of the GP</a:t>
            </a:r>
          </a:p>
          <a:p>
            <a:pPr lvl="1"/>
            <a:r>
              <a:rPr lang="en-US" sz="2200" dirty="0"/>
              <a:t>Integrated variance reduction 	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See lecture 4 if you have any doubt.</a:t>
            </a:r>
          </a:p>
          <a:p>
            <a:endParaRPr lang="en-US" sz="22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CA04535-303B-D422-5A9D-16F72F0E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7" y="1983727"/>
            <a:ext cx="5157189" cy="33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1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2" y="251176"/>
            <a:ext cx="8353426" cy="1325563"/>
          </a:xfrm>
        </p:spPr>
        <p:txBody>
          <a:bodyPr/>
          <a:lstStyle/>
          <a:p>
            <a:r>
              <a:rPr lang="en-US" dirty="0"/>
              <a:t>REFRESHER: Discrete Multi-fidelity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1992" y="1576739"/>
                <a:ext cx="4873831" cy="477961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Access to high resolution fidelity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and low resolution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200" dirty="0"/>
                </a:b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Output is predicted using a linear model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2200" dirty="0"/>
                </a:b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Functional relationship between fidelities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1992" y="1576739"/>
                <a:ext cx="4873831" cy="4779611"/>
              </a:xfrm>
              <a:blipFill>
                <a:blip r:embed="rId2"/>
                <a:stretch>
                  <a:fillRect l="-129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6EB7E48-2DFD-7A95-EB8F-D4E3CA63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23" y="1650383"/>
            <a:ext cx="6440772" cy="44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5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0" y="251176"/>
            <a:ext cx="11570009" cy="1325563"/>
          </a:xfrm>
        </p:spPr>
        <p:txBody>
          <a:bodyPr/>
          <a:lstStyle/>
          <a:p>
            <a:r>
              <a:rPr lang="en-US" dirty="0"/>
              <a:t>Continuous Multi-fidelity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1990" y="1576739"/>
                <a:ext cx="11215255" cy="477961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Numerical solvers use time-discretization to solve complex systems that don’t have closed form.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The accuracy is correlated with the discretization step and computational costs.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Can interpret it as a continuum of fidelities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200" dirty="0"/>
                  <a:t>.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Lower fidelities are noisy version of the higher one where the uncertainty is proportional to the distance between the fidelities and the lengthscale.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1990" y="1576739"/>
                <a:ext cx="11215255" cy="4779611"/>
              </a:xfrm>
              <a:blipFill>
                <a:blip r:embed="rId3"/>
                <a:stretch>
                  <a:fillRect l="-565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50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model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A59F9-AA1D-0324-83B2-3F2CEABC0647}"/>
              </a:ext>
            </a:extLst>
          </p:cNvPr>
          <p:cNvSpPr txBox="1"/>
          <p:nvPr/>
        </p:nvSpPr>
        <p:spPr>
          <a:xfrm>
            <a:off x="857034" y="462173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B927986-5033-88CB-6E34-BD52AC562C01}"/>
              </a:ext>
            </a:extLst>
          </p:cNvPr>
          <p:cNvSpPr txBox="1">
            <a:spLocks/>
          </p:cNvSpPr>
          <p:nvPr/>
        </p:nvSpPr>
        <p:spPr>
          <a:xfrm>
            <a:off x="646377" y="1691639"/>
            <a:ext cx="5818970" cy="5029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Model the parameter and resolution space using a Gaussian Process.</a:t>
            </a:r>
            <a:br>
              <a:rPr lang="en-US" sz="2200" dirty="0"/>
            </a:br>
            <a:r>
              <a:rPr lang="en-US" sz="2200" dirty="0"/>
              <a:t> </a:t>
            </a:r>
          </a:p>
          <a:p>
            <a:r>
              <a:rPr lang="en-US" sz="2200" dirty="0"/>
              <a:t>Parameters of the kernel define the strength of the correlation between resolution. 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Large lengthscale mean lower resolution are informative. 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Goal is reducing the uncertainty at the highest resolution.</a:t>
            </a: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0681CC26-E61E-3FFA-D186-E89B0557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8" y="1681163"/>
            <a:ext cx="5444943" cy="41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18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0" y="251176"/>
            <a:ext cx="11570009" cy="1325563"/>
          </a:xfrm>
        </p:spPr>
        <p:txBody>
          <a:bodyPr/>
          <a:lstStyle/>
          <a:p>
            <a:r>
              <a:rPr lang="en-US" dirty="0"/>
              <a:t>Multi-fidelity experimental design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A075A0-8234-66FF-2BEE-715B33771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576739"/>
            <a:ext cx="9552709" cy="5833464"/>
          </a:xfrm>
        </p:spPr>
        <p:txBody>
          <a:bodyPr>
            <a:normAutofit/>
          </a:bodyPr>
          <a:lstStyle/>
          <a:p>
            <a:r>
              <a:rPr lang="en-US" sz="2200" dirty="0"/>
              <a:t>Modeling (previous slides)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How do you model the function as well as the relationship between resolutions ? 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Decision-making (next slides)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What is the utility to optimize?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How do you choose the next point based on the model? 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BO, RL, Online learning, bandits (all connected)…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27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5" y="355600"/>
            <a:ext cx="9260057" cy="1325563"/>
          </a:xfrm>
        </p:spPr>
        <p:txBody>
          <a:bodyPr/>
          <a:lstStyle/>
          <a:p>
            <a:r>
              <a:rPr lang="en-US" dirty="0"/>
              <a:t>Utility: Conditional integrated variance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FCE8F3-7D35-3B6C-81F1-0D728B6AD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2134218"/>
            <a:ext cx="8153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8DCE459-AB1D-E67B-19CE-96E2E8796D4D}"/>
              </a:ext>
            </a:extLst>
          </p:cNvPr>
          <p:cNvSpPr txBox="1">
            <a:spLocks/>
          </p:cNvSpPr>
          <p:nvPr/>
        </p:nvSpPr>
        <p:spPr>
          <a:xfrm>
            <a:off x="868680" y="1690688"/>
            <a:ext cx="9260058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Integrated variance at the highest resolution possible.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Points at lower resolution are not useful on their own. With a model we can make predictions at high resolution that are useful.</a:t>
            </a: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57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Utility: uncertainty reduction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9A583-A3DE-591A-08C8-75AF72B81CDA}"/>
              </a:ext>
            </a:extLst>
          </p:cNvPr>
          <p:cNvSpPr txBox="1"/>
          <p:nvPr/>
        </p:nvSpPr>
        <p:spPr>
          <a:xfrm>
            <a:off x="1301839" y="4529403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79D18-ED35-7543-3436-8856208D81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6445" y="1953447"/>
                <a:ext cx="5489590" cy="45854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ts val="24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ts val="24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ts val="24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ts val="24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ts val="24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dirty="0"/>
                  <a:t>Integrated variance reduction (at the highest resolution) for the GP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err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err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2200" b="0" i="1" err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err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err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when 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2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Querying the highest fidelity obviously has the highest reward.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We need to adjust the the utility based on the costs.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Constrained optimization problem with a fixed computational budget. </a:t>
                </a:r>
              </a:p>
              <a:p>
                <a:endParaRPr lang="en-US" sz="22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6F79D18-ED35-7543-3436-8856208D8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45" y="1953447"/>
                <a:ext cx="5489590" cy="4585465"/>
              </a:xfrm>
              <a:prstGeom prst="rect">
                <a:avLst/>
              </a:prstGeom>
              <a:blipFill>
                <a:blip r:embed="rId3"/>
                <a:stretch>
                  <a:fillRect l="-1386" t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86A6672-724B-C7FA-361C-E737AFB06F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35967" y="1796527"/>
            <a:ext cx="5461811" cy="40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3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FB5336B4-1628-6C2B-B83B-53E9FC4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26BE85-7054-1E2C-3E2F-166FFA648F9F}"/>
              </a:ext>
            </a:extLst>
          </p:cNvPr>
          <p:cNvSpPr txBox="1">
            <a:spLocks/>
          </p:cNvSpPr>
          <p:nvPr/>
        </p:nvSpPr>
        <p:spPr>
          <a:xfrm>
            <a:off x="628122" y="365125"/>
            <a:ext cx="88667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Planning is hard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02E9A85-65D1-4BA9-398F-4BA31193A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21" y="1594994"/>
            <a:ext cx="8765261" cy="4761355"/>
          </a:xfrm>
        </p:spPr>
        <p:txBody>
          <a:bodyPr>
            <a:normAutofit/>
          </a:bodyPr>
          <a:lstStyle/>
          <a:p>
            <a:r>
              <a:rPr lang="en-US" sz="2200" dirty="0"/>
              <a:t>Goal is to maximize a set function with a constraint on the total cost.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Two issues: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Combinatorial problem. 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Utility of a point is not known (access to a noisy version).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 lvl="2"/>
            <a:r>
              <a:rPr lang="en-US" sz="2200" dirty="0"/>
              <a:t>We might believe low resolution points are useful at the beginning but realize they are not at the end. 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49263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FB5336B4-1628-6C2B-B83B-53E9FC4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26BE85-7054-1E2C-3E2F-166FFA648F9F}"/>
              </a:ext>
            </a:extLst>
          </p:cNvPr>
          <p:cNvSpPr txBox="1">
            <a:spLocks/>
          </p:cNvSpPr>
          <p:nvPr/>
        </p:nvSpPr>
        <p:spPr>
          <a:xfrm>
            <a:off x="628122" y="365125"/>
            <a:ext cx="88667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Greedy approximation: Weighted utility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302E9A85-65D1-4BA9-398F-4BA31193A3A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121" y="1714749"/>
                <a:ext cx="6016879" cy="4309969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Pick the point that maximizes the cost-adjusted uncertainty reduction of the GP:</a:t>
                </a:r>
                <a:br>
                  <a:rPr lang="en-US" sz="2200" dirty="0"/>
                </a:br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Natural trade-off between computational costs and accuracy based on uncertainty reduction. 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Greedy approximation is a biased solution to the planning problem.</a:t>
                </a:r>
              </a:p>
            </p:txBody>
          </p:sp>
        </mc:Choice>
        <mc:Fallback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302E9A85-65D1-4BA9-398F-4BA31193A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121" y="1714749"/>
                <a:ext cx="6016879" cy="4309969"/>
              </a:xfrm>
              <a:blipFill>
                <a:blip r:embed="rId3"/>
                <a:stretch>
                  <a:fillRect l="-1263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FE84BB3-A941-2771-39D7-CA7E9424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9424" y="1841408"/>
            <a:ext cx="4810031" cy="40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9D6F8-DAE5-D8D5-49B6-03C5BA085B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7B46D-4C1B-21C1-3D1C-35C7E43E9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3</a:t>
            </a:fld>
            <a:endParaRPr lang="en-GB" noProof="0" dirty="0"/>
          </a:p>
        </p:txBody>
      </p:sp>
      <p:pic>
        <p:nvPicPr>
          <p:cNvPr id="8" name="Online Media 7">
            <a:hlinkClick r:id="" action="ppaction://media"/>
            <a:extLst>
              <a:ext uri="{FF2B5EF4-FFF2-40B4-BE49-F238E27FC236}">
                <a16:creationId xmlns:a16="http://schemas.microsoft.com/office/drawing/2014/main" id="{27D4A4D1-C979-AD60-020E-59650F75DB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06018" y="1296044"/>
            <a:ext cx="9250180" cy="52263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92A0A3-912B-49B6-07F4-5FBC4C7C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33" y="136525"/>
            <a:ext cx="7974767" cy="1325563"/>
          </a:xfrm>
        </p:spPr>
        <p:txBody>
          <a:bodyPr rtlCol="0"/>
          <a:lstStyle/>
          <a:p>
            <a:pPr rtl="0"/>
            <a:r>
              <a:rPr lang="en-GB" dirty="0"/>
              <a:t>WHAT ARE Ice-sheet models?</a:t>
            </a:r>
          </a:p>
        </p:txBody>
      </p:sp>
    </p:spTree>
    <p:extLst>
      <p:ext uri="{BB962C8B-B14F-4D97-AF65-F5344CB8AC3E}">
        <p14:creationId xmlns:p14="http://schemas.microsoft.com/office/powerpoint/2010/main" val="11797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68" y="319088"/>
            <a:ext cx="8353426" cy="1325563"/>
          </a:xfrm>
        </p:spPr>
        <p:txBody>
          <a:bodyPr/>
          <a:lstStyle/>
          <a:p>
            <a:r>
              <a:rPr lang="en-US" dirty="0"/>
              <a:t>UTILITY on ice-sheet data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964F565-7429-D8DD-BCF4-28AA37053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76" y="1150261"/>
            <a:ext cx="10193311" cy="538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5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1" y="251176"/>
            <a:ext cx="8766557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200" y="1576739"/>
                <a:ext cx="9528958" cy="477961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have a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with input external parameters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200" dirty="0"/>
                  <a:t> and resolution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200" dirty="0"/>
                  <a:t>.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Goal: find points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to reduce the uncertainty of our probabilistic estimate of f.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We choose the point that maximize the weighted conditional integrated variance</a:t>
                </a:r>
              </a:p>
              <a:p>
                <a:pPr marL="457200" lvl="1" indent="0">
                  <a:buNone/>
                </a:pPr>
                <a:r>
                  <a:rPr lang="en-US" sz="2200" dirty="0"/>
                  <a:t>		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sz="2200" dirty="0"/>
                </a:br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Next: Analysis of the regret of the greedy strategy.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200" y="1576739"/>
                <a:ext cx="9528958" cy="4779611"/>
              </a:xfrm>
              <a:blipFill>
                <a:blip r:embed="rId3"/>
                <a:stretch>
                  <a:fillRect l="-799" t="-1326"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741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KNAPSACK PROBLEM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4" name="Content Placeholder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146B3F-6469-EBB1-2133-AC07C30F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100" y="1835831"/>
            <a:ext cx="4199700" cy="36386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C1617D7-8258-01ED-A148-4D61EF68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70" y="2059282"/>
            <a:ext cx="3687000" cy="215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8EEF1CAB-315E-80F8-78E1-26A1563F83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79" y="952835"/>
                <a:ext cx="6943616" cy="49531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Discrete variant of our problem </a:t>
                </a:r>
                <a:br>
                  <a:rPr lang="en-GB" sz="2400" dirty="0"/>
                </a:br>
                <a:endParaRPr lang="en-GB" sz="2400" dirty="0"/>
              </a:p>
              <a:p>
                <a:endParaRPr lang="en-GB" sz="2400" dirty="0"/>
              </a:p>
              <a:p>
                <a:pPr marL="0" indent="0">
                  <a:buNone/>
                </a:pPr>
                <a:br>
                  <a:rPr lang="en-GB" sz="2400" dirty="0"/>
                </a:br>
                <a:endParaRPr lang="en-GB" sz="2400" dirty="0"/>
              </a:p>
              <a:p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Greedy strategy can be shown at worst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/>
                  <a:t> away from the optimal strategy</a:t>
                </a:r>
                <a:endParaRPr lang="en-GB" sz="20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8EEF1CAB-315E-80F8-78E1-26A1563F8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79" y="952835"/>
                <a:ext cx="6943616" cy="4953113"/>
              </a:xfrm>
              <a:prstGeom prst="rect">
                <a:avLst/>
              </a:prstGeom>
              <a:blipFill>
                <a:blip r:embed="rId5"/>
                <a:stretch>
                  <a:fillRect l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70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AB6C5-54B6-F408-8D71-597E6D1B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03" y="203333"/>
            <a:ext cx="8353426" cy="1325563"/>
          </a:xfrm>
        </p:spPr>
        <p:txBody>
          <a:bodyPr/>
          <a:lstStyle/>
          <a:p>
            <a:r>
              <a:rPr lang="en-US" dirty="0"/>
              <a:t>Set maximization &amp; Sub-modularity</a:t>
            </a:r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FB5336B4-1628-6C2B-B83B-53E9FC4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33</a:t>
            </a:fld>
            <a:endParaRPr lang="en-GB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C04830-CD91-08EF-A30C-88390E03BD24}"/>
              </a:ext>
            </a:extLst>
          </p:cNvPr>
          <p:cNvSpPr txBox="1">
            <a:spLocks/>
          </p:cNvSpPr>
          <p:nvPr/>
        </p:nvSpPr>
        <p:spPr>
          <a:xfrm>
            <a:off x="728002" y="1194099"/>
            <a:ext cx="9524035" cy="3809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MFED is different because we are working with set function. Value of a point doesn’t exist (value of a set does). 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Generalization of the knapsack result exists if the utility function satisfies the concept of sub-modularity (diminishing returns).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“you have more to gain from something new, if you have less to begin with.”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44FA7-DF30-F772-FF8E-AA9EABFD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42" y="4604126"/>
            <a:ext cx="8180400" cy="7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4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6904F0-8D5B-1E11-D7AB-171ACEC5A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58" y="1847536"/>
            <a:ext cx="10378190" cy="1904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C129CB-B2AF-1D8C-EAE6-8EA8D4535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58" y="373153"/>
            <a:ext cx="9232142" cy="1325563"/>
          </a:xfrm>
        </p:spPr>
        <p:txBody>
          <a:bodyPr/>
          <a:lstStyle/>
          <a:p>
            <a:r>
              <a:rPr lang="en-US" dirty="0"/>
              <a:t>Regret of stochastic greedy strategy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27A11-2DC9-57F5-0980-64448AD2FC37}"/>
              </a:ext>
            </a:extLst>
          </p:cNvPr>
          <p:cNvSpPr txBox="1">
            <a:spLocks/>
          </p:cNvSpPr>
          <p:nvPr/>
        </p:nvSpPr>
        <p:spPr>
          <a:xfrm>
            <a:off x="588131" y="4443316"/>
            <a:ext cx="9909656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Identification error exists because we don’t know the optimal resolution lengthscale beforehand and can not act perfectly greedily.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2551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44" y="373153"/>
            <a:ext cx="8353426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35</a:t>
            </a:fld>
            <a:endParaRPr lang="en-GB" noProof="0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44DF1EB-09FE-8C3E-4329-197CEA9FA3D3}"/>
              </a:ext>
            </a:extLst>
          </p:cNvPr>
          <p:cNvSpPr txBox="1">
            <a:spLocks/>
          </p:cNvSpPr>
          <p:nvPr/>
        </p:nvSpPr>
        <p:spPr>
          <a:xfrm>
            <a:off x="658041" y="1572235"/>
            <a:ext cx="9324159" cy="3521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Apply MFED to simple partial differential equations (notebook).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More extensive result for ice-sheet model (work in progress).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71221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Potential Applications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36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E61F8-AD47-41D3-3301-C8FC5BC949BE}"/>
              </a:ext>
            </a:extLst>
          </p:cNvPr>
          <p:cNvSpPr txBox="1"/>
          <p:nvPr/>
        </p:nvSpPr>
        <p:spPr>
          <a:xfrm>
            <a:off x="1640743" y="4259262"/>
            <a:ext cx="9353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CA" b="0" dirty="0">
              <a:effectLst/>
            </a:endParaRPr>
          </a:p>
          <a:p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083D9D1-F689-67EA-BB8E-CBB96EE321C1}"/>
              </a:ext>
            </a:extLst>
          </p:cNvPr>
          <p:cNvSpPr txBox="1">
            <a:spLocks/>
          </p:cNvSpPr>
          <p:nvPr/>
        </p:nvSpPr>
        <p:spPr>
          <a:xfrm>
            <a:off x="646376" y="1371249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Apply MFED to interesting physical problems that involve solving differential equations. 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000" dirty="0"/>
              <a:t>If you are interested in the ice-sheet simulator, a Julia version is open source. However, it can be tricky to work with so feel free to contact me. </a:t>
            </a:r>
            <a:br>
              <a:rPr lang="en-GB" sz="2000" dirty="0"/>
            </a:br>
            <a:endParaRPr lang="en-GB" sz="2000" dirty="0"/>
          </a:p>
          <a:p>
            <a:r>
              <a:rPr lang="en-GB" sz="2400" dirty="0"/>
              <a:t>Make any compute-related decision in ML “data-driven”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000" dirty="0"/>
              <a:t>Deep learning: steps in diffusion models, floating point accuracy…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2000" dirty="0"/>
              <a:t>Discretization steps in normalizing flow (connection to capacity). </a:t>
            </a:r>
          </a:p>
          <a:p>
            <a:pPr marL="457200" lvl="1" indent="0">
              <a:buNone/>
            </a:pPr>
            <a:endParaRPr lang="en-GB" sz="2000" dirty="0"/>
          </a:p>
          <a:p>
            <a:pPr marL="457200" lvl="1" indent="0">
              <a:buNone/>
            </a:pPr>
            <a:endParaRPr lang="en-GB" sz="20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30952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Improve decision making process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37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E61F8-AD47-41D3-3301-C8FC5BC949BE}"/>
              </a:ext>
            </a:extLst>
          </p:cNvPr>
          <p:cNvSpPr txBox="1"/>
          <p:nvPr/>
        </p:nvSpPr>
        <p:spPr>
          <a:xfrm>
            <a:off x="4188310" y="5569416"/>
            <a:ext cx="935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CA" dirty="0"/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0F2CCB8-E6A2-9DF8-D540-4AA6297DDA03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998788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Myopic behaviour due to the greedy strategy. 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Leverage partial information using checkpoints to select next points.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Problem-specific modelling choices (i.e. non-stationary kernel).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29726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58">
            <a:extLst>
              <a:ext uri="{FF2B5EF4-FFF2-40B4-BE49-F238E27FC236}">
                <a16:creationId xmlns:a16="http://schemas.microsoft.com/office/drawing/2014/main" id="{E05BE1A8-0567-4780-BF2E-8F9ABD4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OUR TEAM 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16C1FD9-B2C1-4C84-94E5-590F662128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3600450" y="905256"/>
            <a:ext cx="1371600" cy="1371600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0FCACF9-977F-403B-8084-08E73153E33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/>
        </p:blipFill>
        <p:spPr>
          <a:xfrm>
            <a:off x="10191750" y="905256"/>
            <a:ext cx="1371600" cy="13716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1EF1B2-335E-43EB-9125-19B83C760A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52801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Pierre Thodoroff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C823EA-AE67-4F89-80E3-94F84C65C9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2800" y="2761488"/>
            <a:ext cx="1828800" cy="265176"/>
          </a:xfrm>
        </p:spPr>
        <p:txBody>
          <a:bodyPr rtlCol="0"/>
          <a:lstStyle/>
          <a:p>
            <a:r>
              <a:rPr lang="en-GB" dirty="0"/>
              <a:t>Computer Lab at the University of Cambridge</a:t>
            </a:r>
          </a:p>
          <a:p>
            <a:pPr rtl="0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E659AB-DBD1-479C-A0A8-9315F5B373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34024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Rosie Williams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29C076-792D-4F29-A6A2-CB798E6ED0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4023" y="276148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British Antarctic Survey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353248-CD1E-44F5-A92C-7508D95AF3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66050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Robert Arthern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8839587-5AC3-4D29-B488-2E8EBA4B3A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66049" y="276148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British Antarctic Survey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5CB28F-E74F-4C22-9A10-EDBD856B62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63151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Scott Hosking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D4D985A-02AF-4647-849E-2FF420DB3F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63150" y="276148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British Antarctic Survey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9DE0EA9C-A37F-4ED2-9195-0E1679F6D9A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/>
          <a:stretch/>
        </p:blipFill>
        <p:spPr>
          <a:xfrm>
            <a:off x="7950776" y="3475989"/>
            <a:ext cx="1371600" cy="1371600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6EE021F-C0B4-499D-820B-383BFC8084D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/>
          <a:stretch/>
        </p:blipFill>
        <p:spPr>
          <a:xfrm>
            <a:off x="5976072" y="3474455"/>
            <a:ext cx="960342" cy="1371600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5557B145-C9E5-4F7C-934C-CBECFA1B275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/>
          <a:stretch/>
        </p:blipFill>
        <p:spPr>
          <a:xfrm>
            <a:off x="10191749" y="3475989"/>
            <a:ext cx="1371600" cy="137160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CE07986-1A5E-4946-8CA7-C58F5896DB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03127" y="5012181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Marcus Kaiser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2D5929B-CBFE-4EC6-B4E2-1C52BE9407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03126" y="5341365"/>
            <a:ext cx="1828800" cy="265176"/>
          </a:xfrm>
        </p:spPr>
        <p:txBody>
          <a:bodyPr rtlCol="0"/>
          <a:lstStyle/>
          <a:p>
            <a:pPr lvl="0" rtl="0"/>
            <a:r>
              <a:rPr lang="en-GB" dirty="0"/>
              <a:t>Computer Lab at the University of Cambridge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5E91432-0F31-48C7-9019-4FF2D62E5CE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506917" y="5010647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Ieva Kazlauskaite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FB52A79-100D-4414-9BB3-9B2966378A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06916" y="5339831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Department of Engineering at the University of Cambridge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5E7C0D4-A558-4F34-8FA5-FFD83F5A1C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963150" y="5012181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Neil Lawrence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B8E617-7D79-4BF2-96C8-0CEAA8AAC1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963149" y="5341365"/>
            <a:ext cx="1828800" cy="265176"/>
          </a:xfrm>
        </p:spPr>
        <p:txBody>
          <a:bodyPr rtlCol="0"/>
          <a:lstStyle/>
          <a:p>
            <a:pPr lvl="0" rtl="0"/>
            <a:r>
              <a:rPr lang="en-GB" dirty="0"/>
              <a:t>Computer Lab at the University of Cambridge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DAB88-3A91-4874-9E06-E2644665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38</a:t>
            </a:fld>
            <a:endParaRPr lang="en-GB" dirty="0"/>
          </a:p>
        </p:txBody>
      </p:sp>
      <p:pic>
        <p:nvPicPr>
          <p:cNvPr id="17" name="Picture Placeholder 1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F324F588-CAAD-CDB8-962E-0AE3B5B5E0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t="12500" b="12500"/>
          <a:stretch>
            <a:fillRect/>
          </a:stretch>
        </p:blipFill>
        <p:spPr>
          <a:xfrm>
            <a:off x="5557075" y="905256"/>
            <a:ext cx="1828798" cy="1371599"/>
          </a:xfrm>
        </p:spPr>
      </p:pic>
      <p:pic>
        <p:nvPicPr>
          <p:cNvPr id="30" name="Picture Placeholder 29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64B50C74-647F-67AE-F77A-5CE8B963D1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t="12500" b="12500"/>
          <a:stretch>
            <a:fillRect/>
          </a:stretch>
        </p:blipFill>
        <p:spPr/>
      </p:pic>
      <p:pic>
        <p:nvPicPr>
          <p:cNvPr id="6" name="Picture 5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8BB36318-6AA1-F290-A33C-813C25513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450" y="3474455"/>
            <a:ext cx="1371600" cy="1371600"/>
          </a:xfrm>
          <a:prstGeom prst="rect">
            <a:avLst/>
          </a:prstGeom>
        </p:spPr>
      </p:pic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D43128BF-E1E5-388D-75C6-E2F18F9EE417}"/>
              </a:ext>
            </a:extLst>
          </p:cNvPr>
          <p:cNvSpPr txBox="1">
            <a:spLocks/>
          </p:cNvSpPr>
          <p:nvPr/>
        </p:nvSpPr>
        <p:spPr>
          <a:xfrm>
            <a:off x="3309172" y="5010647"/>
            <a:ext cx="1828800" cy="2651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2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James Byrne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C42C494-B7DA-8990-06E1-79313D236140}"/>
              </a:ext>
            </a:extLst>
          </p:cNvPr>
          <p:cNvSpPr txBox="1">
            <a:spLocks/>
          </p:cNvSpPr>
          <p:nvPr/>
        </p:nvSpPr>
        <p:spPr>
          <a:xfrm>
            <a:off x="3352800" y="5340100"/>
            <a:ext cx="1828800" cy="265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British Antarctic Survey</a:t>
            </a:r>
          </a:p>
        </p:txBody>
      </p:sp>
    </p:spTree>
    <p:extLst>
      <p:ext uri="{BB962C8B-B14F-4D97-AF65-F5344CB8AC3E}">
        <p14:creationId xmlns:p14="http://schemas.microsoft.com/office/powerpoint/2010/main" val="988111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34322"/>
            <a:ext cx="3924300" cy="2897282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THANK YOU!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943352" cy="2066071"/>
          </a:xfrm>
        </p:spPr>
        <p:txBody>
          <a:bodyPr rtlCol="0"/>
          <a:lstStyle/>
          <a:p>
            <a:pPr rtl="0"/>
            <a:r>
              <a:rPr lang="en-GB" dirty="0"/>
              <a:t>Pierre Thodoroff</a:t>
            </a:r>
          </a:p>
          <a:p>
            <a:pPr rtl="0"/>
            <a:r>
              <a:rPr lang="en-GB" dirty="0"/>
              <a:t>pt440@cam.ac.uk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5EA4ABC-3336-4483-8A9F-6A60796E1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420400" y="1"/>
            <a:ext cx="6844446" cy="6857999"/>
          </a:xfrm>
        </p:spPr>
      </p:pic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98B9A687-A26D-4845-9173-E163BFB84A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84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84F9DD-5336-A500-86F2-11C7E443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11" y="248404"/>
            <a:ext cx="6299781" cy="1325563"/>
          </a:xfrm>
        </p:spPr>
        <p:txBody>
          <a:bodyPr rtlCol="0"/>
          <a:lstStyle/>
          <a:p>
            <a:pPr rtl="0"/>
            <a:r>
              <a:rPr lang="en-GB" dirty="0"/>
              <a:t>WHY ARE THEY USEFUL?</a:t>
            </a:r>
          </a:p>
        </p:txBody>
      </p:sp>
      <p:sp>
        <p:nvSpPr>
          <p:cNvPr id="11" name="Slide Number Placeholder 27">
            <a:extLst>
              <a:ext uri="{FF2B5EF4-FFF2-40B4-BE49-F238E27FC236}">
                <a16:creationId xmlns:a16="http://schemas.microsoft.com/office/drawing/2014/main" id="{437074AA-99F2-B592-E393-23A2905E7B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2" name="Picture Placeholder 6" descr="Map&#10;&#10;Description automatically generated">
            <a:extLst>
              <a:ext uri="{FF2B5EF4-FFF2-40B4-BE49-F238E27FC236}">
                <a16:creationId xmlns:a16="http://schemas.microsoft.com/office/drawing/2014/main" id="{FF36B315-387E-4327-3E8F-867C01FFE4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648" b="1648"/>
          <a:stretch>
            <a:fillRect/>
          </a:stretch>
        </p:blipFill>
        <p:spPr>
          <a:xfrm>
            <a:off x="6535079" y="1573967"/>
            <a:ext cx="5361832" cy="4508266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AA733AB-3F59-EFA0-9F78-7F21BBCD9404}"/>
              </a:ext>
            </a:extLst>
          </p:cNvPr>
          <p:cNvSpPr txBox="1">
            <a:spLocks/>
          </p:cNvSpPr>
          <p:nvPr/>
        </p:nvSpPr>
        <p:spPr>
          <a:xfrm>
            <a:off x="466775" y="1209325"/>
            <a:ext cx="6068304" cy="50107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Predicting the melting of </a:t>
            </a:r>
            <a:br>
              <a:rPr lang="en-GB" sz="2400" dirty="0"/>
            </a:br>
            <a:r>
              <a:rPr lang="en-GB" sz="2400" dirty="0"/>
              <a:t>the ice-sheet and the contribution to the sea level.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Ice-sheet are not stationary ice cubes. They move, deform and melt through time.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Interesting facts: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If all the ice melt -&gt; 60 meters increase in sea level.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2000" dirty="0"/>
              <a:t>Thickness of the ice at the deepest point is approximately 15 Eiffel tower! 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5140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40</a:t>
            </a:fld>
            <a:endParaRPr lang="en-GB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AD41C11-9DB0-AEB9-C4A5-C4DE8F3E5F07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832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Multi-fidelity experimental design paper: </a:t>
            </a:r>
            <a:r>
              <a:rPr lang="en-GB" sz="1200" dirty="0">
                <a:hlinkClick r:id="rId3"/>
              </a:rPr>
              <a:t>https://github.com/pierthodo/multi_fidelity_experimental_design/blob/main/Multi_fidelity_experimental_design_ice.pdf</a:t>
            </a:r>
            <a:endParaRPr lang="en-GB" sz="1200" dirty="0"/>
          </a:p>
          <a:p>
            <a:r>
              <a:rPr lang="en-GB" sz="1200" dirty="0"/>
              <a:t>Notebook on simple PDE: </a:t>
            </a:r>
            <a:r>
              <a:rPr lang="en-GB" sz="1200" dirty="0">
                <a:hlinkClick r:id="rId4"/>
              </a:rPr>
              <a:t>https://github.com/pierthodo/multi_fidelity_experimental_design/blob/main/notebook/PDE_explore.ipynb</a:t>
            </a:r>
            <a:endParaRPr lang="en-GB" sz="1200" dirty="0"/>
          </a:p>
          <a:p>
            <a:r>
              <a:rPr lang="en-GB" sz="1200" dirty="0"/>
              <a:t>Glacier flow video: </a:t>
            </a:r>
            <a:r>
              <a:rPr lang="en-GB" sz="1200" dirty="0">
                <a:hlinkClick r:id="rId5"/>
              </a:rPr>
              <a:t>https://www.youtube.com/watch?v=3uoGHrIg7_Y&amp;feature=emb_logo</a:t>
            </a:r>
            <a:endParaRPr lang="en-GB" sz="1200" dirty="0"/>
          </a:p>
          <a:p>
            <a:r>
              <a:rPr lang="en-GB" sz="1200" dirty="0"/>
              <a:t>Ice-sheet loss: </a:t>
            </a:r>
            <a:r>
              <a:rPr lang="en-GB" sz="1200" dirty="0">
                <a:hlinkClick r:id="rId6"/>
              </a:rPr>
              <a:t>https://www.science.org/doi/10.1126/science.aaz5845</a:t>
            </a:r>
            <a:endParaRPr lang="en-GB" sz="1200" dirty="0"/>
          </a:p>
          <a:p>
            <a:r>
              <a:rPr lang="en-GB" sz="1200" dirty="0"/>
              <a:t>Mass balance: </a:t>
            </a:r>
            <a:r>
              <a:rPr lang="en-GB" sz="1200" dirty="0">
                <a:hlinkClick r:id="rId7"/>
              </a:rPr>
              <a:t>https://www.antarcticglaciers.org/</a:t>
            </a:r>
            <a:endParaRPr lang="en-GB" sz="1200" dirty="0"/>
          </a:p>
          <a:p>
            <a:r>
              <a:rPr lang="en-GB" sz="1200" dirty="0"/>
              <a:t>Stokes graph: </a:t>
            </a:r>
            <a:r>
              <a:rPr lang="en-GB" sz="1200" dirty="0">
                <a:hlinkClick r:id="rId7"/>
              </a:rPr>
              <a:t>https://www.antarcticglaciers.org/</a:t>
            </a:r>
            <a:endParaRPr lang="en-GB" sz="1200" dirty="0"/>
          </a:p>
          <a:p>
            <a:r>
              <a:rPr lang="en-GB" sz="1200" dirty="0"/>
              <a:t>Motion of ice: </a:t>
            </a:r>
            <a:r>
              <a:rPr lang="en-GB" sz="1200" dirty="0">
                <a:hlinkClick r:id="rId8"/>
              </a:rPr>
              <a:t>https://wedocs.unep.org/handle/20.500.11822/7792</a:t>
            </a:r>
            <a:endParaRPr lang="en-GB" sz="1200" dirty="0"/>
          </a:p>
          <a:p>
            <a:r>
              <a:rPr lang="en-GB" sz="1200" dirty="0"/>
              <a:t>Experimental design sampling: </a:t>
            </a:r>
            <a:r>
              <a:rPr lang="en-GB" sz="1200" dirty="0">
                <a:hlinkClick r:id="rId9"/>
              </a:rPr>
              <a:t>https://ieeexplore.ieee.org/document/7084698</a:t>
            </a:r>
            <a:endParaRPr lang="en-GB" sz="1200" dirty="0"/>
          </a:p>
          <a:p>
            <a:r>
              <a:rPr lang="en-GB" sz="1200" dirty="0"/>
              <a:t>Multi-fidelity plots: </a:t>
            </a:r>
            <a:r>
              <a:rPr lang="en-GB" sz="1200" dirty="0">
                <a:hlinkClick r:id="rId10"/>
              </a:rPr>
              <a:t>https://emukit.github.io/</a:t>
            </a:r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472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302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Modelling ice-sheet movement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723DD13-0EBB-B7A0-EEFA-AF1684EEB29E}"/>
              </a:ext>
            </a:extLst>
          </p:cNvPr>
          <p:cNvSpPr txBox="1">
            <a:spLocks/>
          </p:cNvSpPr>
          <p:nvPr/>
        </p:nvSpPr>
        <p:spPr>
          <a:xfrm>
            <a:off x="646376" y="1681163"/>
            <a:ext cx="10521296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Goal: predict the velocities at any spatial location in the future.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Secondary goal: predict the shape of the ice sheet.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Two components to consider: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000" dirty="0"/>
              <a:t>Mass change such as the melting or accumulation of ice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2000" dirty="0"/>
              <a:t>Physical forces such as gravity, basal drag…</a:t>
            </a:r>
            <a:br>
              <a:rPr lang="en-GB" sz="2000" dirty="0"/>
            </a:br>
            <a:endParaRPr lang="en-GB" sz="2000" dirty="0"/>
          </a:p>
          <a:p>
            <a:r>
              <a:rPr lang="en-GB" sz="2400" dirty="0"/>
              <a:t>Physical model: fluid moving through time (Stokes flow)</a:t>
            </a:r>
          </a:p>
        </p:txBody>
      </p:sp>
    </p:spTree>
    <p:extLst>
      <p:ext uri="{BB962C8B-B14F-4D97-AF65-F5344CB8AC3E}">
        <p14:creationId xmlns:p14="http://schemas.microsoft.com/office/powerpoint/2010/main" val="148406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B406-074D-D863-DDA2-500C92DA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382"/>
            <a:ext cx="10972800" cy="1325563"/>
          </a:xfrm>
        </p:spPr>
        <p:txBody>
          <a:bodyPr/>
          <a:lstStyle/>
          <a:p>
            <a:r>
              <a:rPr lang="en-US" dirty="0"/>
              <a:t>Ice-sheet 101: MASS BALANCE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42E119-17A7-DC25-16DE-2F3917C9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CBF29-A3B0-EE5C-30EE-552C3639E3B3}"/>
              </a:ext>
            </a:extLst>
          </p:cNvPr>
          <p:cNvSpPr txBox="1"/>
          <p:nvPr/>
        </p:nvSpPr>
        <p:spPr>
          <a:xfrm>
            <a:off x="838200" y="3429000"/>
            <a:ext cx="1051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51B7D2-633F-A57C-DBBF-9AE9A1A0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52" y="1976873"/>
            <a:ext cx="5703506" cy="403365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DFCD48-54B9-DBAE-0766-F174DA4775C2}"/>
              </a:ext>
            </a:extLst>
          </p:cNvPr>
          <p:cNvSpPr txBox="1"/>
          <p:nvPr/>
        </p:nvSpPr>
        <p:spPr>
          <a:xfrm>
            <a:off x="6730584" y="1019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EBB64BE-4436-0DE4-805C-ED8826B4C39D}"/>
              </a:ext>
            </a:extLst>
          </p:cNvPr>
          <p:cNvSpPr txBox="1">
            <a:spLocks/>
          </p:cNvSpPr>
          <p:nvPr/>
        </p:nvSpPr>
        <p:spPr>
          <a:xfrm>
            <a:off x="451817" y="2207155"/>
            <a:ext cx="6068304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Positive mass: snowfall</a:t>
            </a:r>
          </a:p>
          <a:p>
            <a:pPr marL="0" indent="0">
              <a:buNone/>
            </a:pP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Negative mass: melting</a:t>
            </a:r>
          </a:p>
          <a:p>
            <a:pPr marL="0" indent="0">
              <a:buNone/>
            </a:pP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Simplified model</a:t>
            </a:r>
          </a:p>
        </p:txBody>
      </p:sp>
    </p:spTree>
    <p:extLst>
      <p:ext uri="{BB962C8B-B14F-4D97-AF65-F5344CB8AC3E}">
        <p14:creationId xmlns:p14="http://schemas.microsoft.com/office/powerpoint/2010/main" val="110372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05827"/>
            <a:ext cx="8353426" cy="1325563"/>
          </a:xfrm>
        </p:spPr>
        <p:txBody>
          <a:bodyPr/>
          <a:lstStyle/>
          <a:p>
            <a:r>
              <a:rPr lang="en-US" dirty="0"/>
              <a:t>Ice-sheet 101: PHYSICAL FORCES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4" name="Picture 3" descr="Chart, polygon&#10;&#10;Description automatically generated">
            <a:extLst>
              <a:ext uri="{FF2B5EF4-FFF2-40B4-BE49-F238E27FC236}">
                <a16:creationId xmlns:a16="http://schemas.microsoft.com/office/drawing/2014/main" id="{000F958E-2087-AB83-8447-C36C9B823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982" t="3464" r="2954" b="52154"/>
          <a:stretch/>
        </p:blipFill>
        <p:spPr>
          <a:xfrm>
            <a:off x="5844695" y="1774591"/>
            <a:ext cx="6310214" cy="3775777"/>
          </a:xfrm>
          <a:prstGeom prst="rect">
            <a:avLst/>
          </a:prstGeom>
        </p:spPr>
      </p:pic>
      <p:pic>
        <p:nvPicPr>
          <p:cNvPr id="6" name="Picture 5" descr="Chart, polygon&#10;&#10;Description automatically generated">
            <a:extLst>
              <a:ext uri="{FF2B5EF4-FFF2-40B4-BE49-F238E27FC236}">
                <a16:creationId xmlns:a16="http://schemas.microsoft.com/office/drawing/2014/main" id="{3D894186-BB54-3F2D-2A31-EEB5142DF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" t="51866" r="12658" b="2662"/>
          <a:stretch/>
        </p:blipFill>
        <p:spPr>
          <a:xfrm>
            <a:off x="316592" y="1681163"/>
            <a:ext cx="5403665" cy="39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F782-44C3-BB34-5C90-D3B85D35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336089"/>
            <a:ext cx="10972800" cy="1325563"/>
          </a:xfrm>
        </p:spPr>
        <p:txBody>
          <a:bodyPr/>
          <a:lstStyle/>
          <a:p>
            <a:r>
              <a:rPr lang="en-US" dirty="0"/>
              <a:t>Ice-sheet 101: SUMMARY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CF3CF4-B7DF-EA66-BA34-A6C5F953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891B2-92D0-5F32-ED05-331C8C7736D4}"/>
              </a:ext>
            </a:extLst>
          </p:cNvPr>
          <p:cNvSpPr txBox="1"/>
          <p:nvPr/>
        </p:nvSpPr>
        <p:spPr>
          <a:xfrm>
            <a:off x="711201" y="3429000"/>
            <a:ext cx="10642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C5E9E0-1C31-FF1E-92B9-2D004ED6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11" y="1360977"/>
            <a:ext cx="6308858" cy="42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F0B245A-608B-CC19-CB96-952FB0AB237F}"/>
              </a:ext>
            </a:extLst>
          </p:cNvPr>
          <p:cNvSpPr txBox="1">
            <a:spLocks/>
          </p:cNvSpPr>
          <p:nvPr/>
        </p:nvSpPr>
        <p:spPr>
          <a:xfrm>
            <a:off x="547248" y="1794507"/>
            <a:ext cx="5272639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Mass accumulation on top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Mass ablation at the bottom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Ice-flow downwards due to gravity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Model physical forces (such as basal drag, gravity…) using Stokes flow</a:t>
            </a:r>
          </a:p>
        </p:txBody>
      </p:sp>
    </p:spTree>
    <p:extLst>
      <p:ext uri="{BB962C8B-B14F-4D97-AF65-F5344CB8AC3E}">
        <p14:creationId xmlns:p14="http://schemas.microsoft.com/office/powerpoint/2010/main" val="88660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60" y="203325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Melting of ICE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9</a:t>
            </a:fld>
            <a:endParaRPr lang="en-GB" noProof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DE362B-AFA4-3487-7348-0C2782E5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71" y="1528888"/>
            <a:ext cx="7793086" cy="44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00001_TF89715846_Win32" id="{177740AA-476E-4963-B76B-69792FD13AB1}" vid="{F281BEA1-F399-41FF-8B72-A0A01987F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40800-6004-42FD-A042-AAA261C103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B45E2D-EE5B-40BD-B8EB-1CD549F414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B5C00-D108-4E13-8A78-1AA312E16E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12317</TotalTime>
  <Words>1986</Words>
  <Application>Microsoft Macintosh PowerPoint</Application>
  <PresentationFormat>Widescreen</PresentationFormat>
  <Paragraphs>364</Paragraphs>
  <Slides>40</Slides>
  <Notes>22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  <vt:variant>
        <vt:lpstr>Custom Shows</vt:lpstr>
      </vt:variant>
      <vt:variant>
        <vt:i4>1</vt:i4>
      </vt:variant>
    </vt:vector>
  </HeadingPairs>
  <TitlesOfParts>
    <vt:vector size="48" baseType="lpstr">
      <vt:lpstr>AvenirNext LT Pro Medium</vt:lpstr>
      <vt:lpstr>Arial</vt:lpstr>
      <vt:lpstr>Avenir Next LT Pro Light</vt:lpstr>
      <vt:lpstr>Calibri</vt:lpstr>
      <vt:lpstr>Cambria Math</vt:lpstr>
      <vt:lpstr>Century Gothic</vt:lpstr>
      <vt:lpstr>Office Theme</vt:lpstr>
      <vt:lpstr>Multi-fidelity experimental design  for ice-sheet models</vt:lpstr>
      <vt:lpstr>AGENDA</vt:lpstr>
      <vt:lpstr>WHAT ARE Ice-sheet models?</vt:lpstr>
      <vt:lpstr>WHY ARE THEY USEFUL?</vt:lpstr>
      <vt:lpstr>Modelling ice-sheet movement</vt:lpstr>
      <vt:lpstr>Ice-sheet 101: MASS BALANCE</vt:lpstr>
      <vt:lpstr>Ice-sheet 101: PHYSICAL FORCES</vt:lpstr>
      <vt:lpstr>Ice-sheet 101: SUMMARY</vt:lpstr>
      <vt:lpstr>Melting of ICE</vt:lpstr>
      <vt:lpstr>GoaL: predict Sea level increase</vt:lpstr>
      <vt:lpstr>Computational constraints</vt:lpstr>
      <vt:lpstr>Computational optimization</vt:lpstr>
      <vt:lpstr>Ice-sheet data</vt:lpstr>
      <vt:lpstr>RESOLUTION DEPENDENCY</vt:lpstr>
      <vt:lpstr>ML agenda</vt:lpstr>
      <vt:lpstr>TOY EXPERIMENT</vt:lpstr>
      <vt:lpstr>Objective</vt:lpstr>
      <vt:lpstr>Constrained objective </vt:lpstr>
      <vt:lpstr>Refresher: Experimental design</vt:lpstr>
      <vt:lpstr>Issue with space-filling design</vt:lpstr>
      <vt:lpstr>Model-based ED</vt:lpstr>
      <vt:lpstr>REFRESHER: Discrete Multi-fidelity</vt:lpstr>
      <vt:lpstr>Continuous Multi-fidelity</vt:lpstr>
      <vt:lpstr>model </vt:lpstr>
      <vt:lpstr>Multi-fidelity experimental design</vt:lpstr>
      <vt:lpstr>Utility: Conditional integrated variance</vt:lpstr>
      <vt:lpstr>Utility: uncertainty reduction</vt:lpstr>
      <vt:lpstr>PowerPoint Presentation</vt:lpstr>
      <vt:lpstr>PowerPoint Presentation</vt:lpstr>
      <vt:lpstr>UTILITY on ice-sheet data</vt:lpstr>
      <vt:lpstr>RECAP</vt:lpstr>
      <vt:lpstr>KNAPSACK PROBLEM</vt:lpstr>
      <vt:lpstr>Set maximization &amp; Sub-modularity</vt:lpstr>
      <vt:lpstr>Regret of stochastic greedy strategy</vt:lpstr>
      <vt:lpstr>Experiments</vt:lpstr>
      <vt:lpstr>Potential Applications </vt:lpstr>
      <vt:lpstr>Improve decision making process </vt:lpstr>
      <vt:lpstr>OUR TEAM </vt:lpstr>
      <vt:lpstr>THANK YOU!  </vt:lpstr>
      <vt:lpstr>References</vt:lpstr>
      <vt:lpstr>Short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Multi-fidelity experimental design  for ice-sheet models</dc:title>
  <dc:creator>Pierre Thodoroff</dc:creator>
  <cp:lastModifiedBy>Pierre Thodoroff</cp:lastModifiedBy>
  <cp:revision>7</cp:revision>
  <dcterms:created xsi:type="dcterms:W3CDTF">2022-11-07T15:13:04Z</dcterms:created>
  <dcterms:modified xsi:type="dcterms:W3CDTF">2022-11-16T06:50:34Z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